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270" r:id="rId4"/>
    <p:sldId id="317" r:id="rId5"/>
    <p:sldId id="300" r:id="rId6"/>
    <p:sldId id="278" r:id="rId7"/>
    <p:sldId id="318" r:id="rId8"/>
    <p:sldId id="319" r:id="rId9"/>
    <p:sldId id="328" r:id="rId10"/>
    <p:sldId id="320" r:id="rId11"/>
    <p:sldId id="323" r:id="rId12"/>
    <p:sldId id="322" r:id="rId13"/>
    <p:sldId id="329" r:id="rId14"/>
    <p:sldId id="324" r:id="rId15"/>
    <p:sldId id="330" r:id="rId16"/>
    <p:sldId id="331" r:id="rId17"/>
    <p:sldId id="326" r:id="rId18"/>
    <p:sldId id="327" r:id="rId19"/>
    <p:sldId id="31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66" autoAdjust="0"/>
    <p:restoredTop sz="94660"/>
  </p:normalViewPr>
  <p:slideViewPr>
    <p:cSldViewPr snapToGrid="0" showGuides="1">
      <p:cViewPr varScale="1">
        <p:scale>
          <a:sx n="67" d="100"/>
          <a:sy n="67" d="100"/>
        </p:scale>
        <p:origin x="818" y="42"/>
      </p:cViewPr>
      <p:guideLst>
        <p:guide orient="horz" pos="235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99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744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2432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20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5B47D6-DAD7-40A6-BD10-CD2FABB13213}"/>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32094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27960874-3F9B-4D3F-855A-5669B09C929B}"/>
              </a:ext>
            </a:extLst>
          </p:cNvPr>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5" name="Picture Placeholder 2">
            <a:extLst>
              <a:ext uri="{FF2B5EF4-FFF2-40B4-BE49-F238E27FC236}">
                <a16:creationId xmlns:a16="http://schemas.microsoft.com/office/drawing/2014/main" id="{2B1140DE-B7EF-4821-92DB-87F8292871AB}"/>
              </a:ext>
            </a:extLst>
          </p:cNvPr>
          <p:cNvSpPr>
            <a:spLocks noGrp="1"/>
          </p:cNvSpPr>
          <p:nvPr>
            <p:ph type="pic" idx="13" hasCustomPrompt="1"/>
          </p:nvPr>
        </p:nvSpPr>
        <p:spPr>
          <a:xfrm>
            <a:off x="905623"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6" name="Picture Placeholder 2">
            <a:extLst>
              <a:ext uri="{FF2B5EF4-FFF2-40B4-BE49-F238E27FC236}">
                <a16:creationId xmlns:a16="http://schemas.microsoft.com/office/drawing/2014/main" id="{72D1BE3B-CE32-4F45-9E7C-3CF4C5DACDCA}"/>
              </a:ext>
            </a:extLst>
          </p:cNvPr>
          <p:cNvSpPr>
            <a:spLocks noGrp="1"/>
          </p:cNvSpPr>
          <p:nvPr>
            <p:ph type="pic" idx="14" hasCustomPrompt="1"/>
          </p:nvPr>
        </p:nvSpPr>
        <p:spPr>
          <a:xfrm>
            <a:off x="628236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7" name="Picture Placeholder 2">
            <a:extLst>
              <a:ext uri="{FF2B5EF4-FFF2-40B4-BE49-F238E27FC236}">
                <a16:creationId xmlns:a16="http://schemas.microsoft.com/office/drawing/2014/main" id="{6F1FA09A-98C2-4BC7-A032-43C843531C64}"/>
              </a:ext>
            </a:extLst>
          </p:cNvPr>
          <p:cNvSpPr>
            <a:spLocks noGrp="1"/>
          </p:cNvSpPr>
          <p:nvPr>
            <p:ph type="pic" idx="15" hasCustomPrompt="1"/>
          </p:nvPr>
        </p:nvSpPr>
        <p:spPr>
          <a:xfrm>
            <a:off x="3593992"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8" name="Picture Placeholder 2">
            <a:extLst>
              <a:ext uri="{FF2B5EF4-FFF2-40B4-BE49-F238E27FC236}">
                <a16:creationId xmlns:a16="http://schemas.microsoft.com/office/drawing/2014/main" id="{28718837-365D-4859-B99D-1C4C5BB7E508}"/>
              </a:ext>
            </a:extLst>
          </p:cNvPr>
          <p:cNvSpPr>
            <a:spLocks noGrp="1"/>
          </p:cNvSpPr>
          <p:nvPr>
            <p:ph type="pic" idx="16" hasCustomPrompt="1"/>
          </p:nvPr>
        </p:nvSpPr>
        <p:spPr>
          <a:xfrm>
            <a:off x="897073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74010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87088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Picture Placeholder 2">
            <a:extLst>
              <a:ext uri="{FF2B5EF4-FFF2-40B4-BE49-F238E27FC236}">
                <a16:creationId xmlns:a16="http://schemas.microsoft.com/office/drawing/2014/main" id="{8E24A2BE-80CE-4B79-BF31-91FA62C04420}"/>
              </a:ext>
            </a:extLst>
          </p:cNvPr>
          <p:cNvSpPr>
            <a:spLocks noGrp="1"/>
          </p:cNvSpPr>
          <p:nvPr>
            <p:ph type="pic" idx="13" hasCustomPrompt="1"/>
          </p:nvPr>
        </p:nvSpPr>
        <p:spPr>
          <a:xfrm>
            <a:off x="0" y="2160665"/>
            <a:ext cx="12192000" cy="2502762"/>
          </a:xfrm>
          <a:prstGeom prst="rect">
            <a:avLst/>
          </a:prstGeom>
          <a:solidFill>
            <a:schemeClr val="bg1">
              <a:lumMod val="95000"/>
            </a:schemeClr>
          </a:solidFill>
        </p:spPr>
        <p:txBody>
          <a:bodyPr anchor="ctr"/>
          <a:lstStyle>
            <a:lvl1pPr marL="0" indent="0" algn="ctr">
              <a:buNone/>
              <a:defRPr sz="18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5" name="Rectangle 4">
            <a:extLst>
              <a:ext uri="{FF2B5EF4-FFF2-40B4-BE49-F238E27FC236}">
                <a16:creationId xmlns:a16="http://schemas.microsoft.com/office/drawing/2014/main" id="{B2F51014-6E90-4769-BCD9-A06A9FC17AC8}"/>
              </a:ext>
            </a:extLst>
          </p:cNvPr>
          <p:cNvSpPr/>
          <p:nvPr userDrawn="1"/>
        </p:nvSpPr>
        <p:spPr>
          <a:xfrm>
            <a:off x="0" y="2026940"/>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a:extLst>
              <a:ext uri="{FF2B5EF4-FFF2-40B4-BE49-F238E27FC236}">
                <a16:creationId xmlns:a16="http://schemas.microsoft.com/office/drawing/2014/main" id="{D8BC926F-7282-4E00-BF8A-8D24B274039B}"/>
              </a:ext>
            </a:extLst>
          </p:cNvPr>
          <p:cNvSpPr/>
          <p:nvPr userDrawn="1"/>
        </p:nvSpPr>
        <p:spPr>
          <a:xfrm>
            <a:off x="0" y="4725144"/>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150336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1_Images &amp; Contents Layout">
    <p:spTree>
      <p:nvGrpSpPr>
        <p:cNvPr id="1" name=""/>
        <p:cNvGrpSpPr/>
        <p:nvPr/>
      </p:nvGrpSpPr>
      <p:grpSpPr>
        <a:xfrm>
          <a:off x="0" y="0"/>
          <a:ext cx="0" cy="0"/>
          <a:chOff x="0" y="0"/>
          <a:chExt cx="0" cy="0"/>
        </a:xfrm>
      </p:grpSpPr>
      <p:sp>
        <p:nvSpPr>
          <p:cNvPr id="6" name="그림 개체 틀 12">
            <a:extLst>
              <a:ext uri="{FF2B5EF4-FFF2-40B4-BE49-F238E27FC236}">
                <a16:creationId xmlns:a16="http://schemas.microsoft.com/office/drawing/2014/main" id="{A7A44CD1-8791-4411-9DCF-BE8F9EB9EB13}"/>
              </a:ext>
            </a:extLst>
          </p:cNvPr>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204584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67C24402-8447-448E-89E3-183EBB1DA00D}"/>
              </a:ext>
            </a:extLst>
          </p:cNvPr>
          <p:cNvSpPr/>
          <p:nvPr userDrawn="1"/>
        </p:nvSpPr>
        <p:spPr>
          <a:xfrm>
            <a:off x="0" y="2996952"/>
            <a:ext cx="12192000" cy="1872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6">
            <a:extLst>
              <a:ext uri="{FF2B5EF4-FFF2-40B4-BE49-F238E27FC236}">
                <a16:creationId xmlns:a16="http://schemas.microsoft.com/office/drawing/2014/main" id="{E4CF9D97-FAE0-4B0A-A30C-8936E46C66B2}"/>
              </a:ext>
            </a:extLst>
          </p:cNvPr>
          <p:cNvGrpSpPr/>
          <p:nvPr userDrawn="1"/>
        </p:nvGrpSpPr>
        <p:grpSpPr>
          <a:xfrm>
            <a:off x="4763852" y="1553600"/>
            <a:ext cx="2664296" cy="4683693"/>
            <a:chOff x="445712" y="1449040"/>
            <a:chExt cx="2113018" cy="3924176"/>
          </a:xfrm>
        </p:grpSpPr>
        <p:sp>
          <p:nvSpPr>
            <p:cNvPr id="6" name="Rounded Rectangle 7">
              <a:extLst>
                <a:ext uri="{FF2B5EF4-FFF2-40B4-BE49-F238E27FC236}">
                  <a16:creationId xmlns:a16="http://schemas.microsoft.com/office/drawing/2014/main" id="{A665FA86-6430-4D7E-ABCB-4F8C3E52E09B}"/>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ectangle 8">
              <a:extLst>
                <a:ext uri="{FF2B5EF4-FFF2-40B4-BE49-F238E27FC236}">
                  <a16:creationId xmlns:a16="http://schemas.microsoft.com/office/drawing/2014/main" id="{53DAFBD2-84EC-4D6B-80BE-DA211850906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10">
              <a:extLst>
                <a:ext uri="{FF2B5EF4-FFF2-40B4-BE49-F238E27FC236}">
                  <a16:creationId xmlns:a16="http://schemas.microsoft.com/office/drawing/2014/main" id="{78866A3A-5A93-49E6-8DE2-C98FC661D430}"/>
                </a:ext>
              </a:extLst>
            </p:cNvPr>
            <p:cNvGrpSpPr/>
            <p:nvPr userDrawn="1"/>
          </p:nvGrpSpPr>
          <p:grpSpPr>
            <a:xfrm>
              <a:off x="1407705" y="5045834"/>
              <a:ext cx="211967" cy="211967"/>
              <a:chOff x="1549420" y="5712364"/>
              <a:chExt cx="312583" cy="312583"/>
            </a:xfrm>
          </p:grpSpPr>
          <p:sp>
            <p:nvSpPr>
              <p:cNvPr id="9" name="Oval 11">
                <a:extLst>
                  <a:ext uri="{FF2B5EF4-FFF2-40B4-BE49-F238E27FC236}">
                    <a16:creationId xmlns:a16="http://schemas.microsoft.com/office/drawing/2014/main" id="{EB10029A-074D-4812-8AB6-62EF3ED7357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12">
                <a:extLst>
                  <a:ext uri="{FF2B5EF4-FFF2-40B4-BE49-F238E27FC236}">
                    <a16:creationId xmlns:a16="http://schemas.microsoft.com/office/drawing/2014/main" id="{BE572564-2A3A-45E0-93B7-2FB78757998F}"/>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id="{242F8FDE-91AA-45DB-A05E-7507C27F30F6}"/>
              </a:ext>
            </a:extLst>
          </p:cNvPr>
          <p:cNvSpPr>
            <a:spLocks noGrp="1"/>
          </p:cNvSpPr>
          <p:nvPr>
            <p:ph type="pic" idx="11" hasCustomPrompt="1"/>
          </p:nvPr>
        </p:nvSpPr>
        <p:spPr>
          <a:xfrm>
            <a:off x="4951770" y="1965170"/>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7653891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19870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0117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14483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778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82930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theme" Target="../theme/theme2.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82" r:id="rId3"/>
    <p:sldLayoutId id="214748368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69" r:id="rId4"/>
    <p:sldLayoutId id="2147483675" r:id="rId5"/>
    <p:sldLayoutId id="2147483671" r:id="rId6"/>
    <p:sldLayoutId id="2147483672" r:id="rId7"/>
    <p:sldLayoutId id="2147483673" r:id="rId8"/>
    <p:sldLayoutId id="2147483674" r:id="rId9"/>
    <p:sldLayoutId id="2147483676" r:id="rId10"/>
    <p:sldLayoutId id="2147483665" r:id="rId11"/>
    <p:sldLayoutId id="2147483677" r:id="rId12"/>
    <p:sldLayoutId id="2147483681" r:id="rId13"/>
    <p:sldLayoutId id="214748367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2BF505-7DE6-4F49-BE53-8357C3CFAD67}"/>
              </a:ext>
            </a:extLst>
          </p:cNvPr>
          <p:cNvGrpSpPr/>
          <p:nvPr/>
        </p:nvGrpSpPr>
        <p:grpSpPr>
          <a:xfrm>
            <a:off x="10046387" y="194480"/>
            <a:ext cx="1684599" cy="413563"/>
            <a:chOff x="864753" y="5755727"/>
            <a:chExt cx="1544830" cy="413563"/>
          </a:xfrm>
        </p:grpSpPr>
        <p:sp>
          <p:nvSpPr>
            <p:cNvPr id="9" name="Rounded Rectangle 7">
              <a:extLst>
                <a:ext uri="{FF2B5EF4-FFF2-40B4-BE49-F238E27FC236}">
                  <a16:creationId xmlns:a16="http://schemas.microsoft.com/office/drawing/2014/main" id="{76510AC1-6796-4AAE-826B-82E3C6C83F08}"/>
                </a:ext>
              </a:extLst>
            </p:cNvPr>
            <p:cNvSpPr/>
            <p:nvPr/>
          </p:nvSpPr>
          <p:spPr>
            <a:xfrm>
              <a:off x="864753" y="5755727"/>
              <a:ext cx="1544830" cy="413563"/>
            </a:xfrm>
            <a:prstGeom prst="roundRect">
              <a:avLst>
                <a:gd name="adj" fmla="val 50000"/>
              </a:avLst>
            </a:prstGeom>
            <a:solidFill>
              <a:schemeClr val="bg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Freeform: Shape 9">
              <a:extLst>
                <a:ext uri="{FF2B5EF4-FFF2-40B4-BE49-F238E27FC236}">
                  <a16:creationId xmlns:a16="http://schemas.microsoft.com/office/drawing/2014/main" id="{1AA9B7A6-AA04-48A1-8F03-8478DA0AB4E2}"/>
                </a:ext>
              </a:extLst>
            </p:cNvPr>
            <p:cNvSpPr/>
            <p:nvPr/>
          </p:nvSpPr>
          <p:spPr>
            <a:xfrm>
              <a:off x="1584900" y="5839450"/>
              <a:ext cx="493113" cy="238870"/>
            </a:xfrm>
            <a:custGeom>
              <a:avLst/>
              <a:gdLst>
                <a:gd name="connsiteX0" fmla="*/ 208619 w 476008"/>
                <a:gd name="connsiteY0" fmla="*/ 31142 h 184091"/>
                <a:gd name="connsiteX1" fmla="*/ 208619 w 476008"/>
                <a:gd name="connsiteY1" fmla="*/ 83381 h 184091"/>
                <a:gd name="connsiteX2" fmla="*/ 228962 w 476008"/>
                <a:gd name="connsiteY2" fmla="*/ 83381 h 184091"/>
                <a:gd name="connsiteX3" fmla="*/ 258347 w 476008"/>
                <a:gd name="connsiteY3" fmla="*/ 80493 h 184091"/>
                <a:gd name="connsiteX4" fmla="*/ 269962 w 476008"/>
                <a:gd name="connsiteY4" fmla="*/ 71452 h 184091"/>
                <a:gd name="connsiteX5" fmla="*/ 274169 w 476008"/>
                <a:gd name="connsiteY5" fmla="*/ 57136 h 184091"/>
                <a:gd name="connsiteX6" fmla="*/ 268267 w 476008"/>
                <a:gd name="connsiteY6" fmla="*/ 40560 h 184091"/>
                <a:gd name="connsiteX7" fmla="*/ 253324 w 476008"/>
                <a:gd name="connsiteY7" fmla="*/ 32398 h 184091"/>
                <a:gd name="connsiteX8" fmla="*/ 226576 w 476008"/>
                <a:gd name="connsiteY8" fmla="*/ 31142 h 184091"/>
                <a:gd name="connsiteX9" fmla="*/ 37169 w 476008"/>
                <a:gd name="connsiteY9" fmla="*/ 31142 h 184091"/>
                <a:gd name="connsiteX10" fmla="*/ 37169 w 476008"/>
                <a:gd name="connsiteY10" fmla="*/ 83381 h 184091"/>
                <a:gd name="connsiteX11" fmla="*/ 57512 w 476008"/>
                <a:gd name="connsiteY11" fmla="*/ 83381 h 184091"/>
                <a:gd name="connsiteX12" fmla="*/ 86897 w 476008"/>
                <a:gd name="connsiteY12" fmla="*/ 80493 h 184091"/>
                <a:gd name="connsiteX13" fmla="*/ 98512 w 476008"/>
                <a:gd name="connsiteY13" fmla="*/ 71452 h 184091"/>
                <a:gd name="connsiteX14" fmla="*/ 102719 w 476008"/>
                <a:gd name="connsiteY14" fmla="*/ 57136 h 184091"/>
                <a:gd name="connsiteX15" fmla="*/ 96817 w 476008"/>
                <a:gd name="connsiteY15" fmla="*/ 40560 h 184091"/>
                <a:gd name="connsiteX16" fmla="*/ 81874 w 476008"/>
                <a:gd name="connsiteY16" fmla="*/ 32398 h 184091"/>
                <a:gd name="connsiteX17" fmla="*/ 55126 w 476008"/>
                <a:gd name="connsiteY17" fmla="*/ 31142 h 184091"/>
                <a:gd name="connsiteX18" fmla="*/ 329714 w 476008"/>
                <a:gd name="connsiteY18" fmla="*/ 0 h 184091"/>
                <a:gd name="connsiteX19" fmla="*/ 476008 w 476008"/>
                <a:gd name="connsiteY19" fmla="*/ 0 h 184091"/>
                <a:gd name="connsiteX20" fmla="*/ 476008 w 476008"/>
                <a:gd name="connsiteY20" fmla="*/ 31142 h 184091"/>
                <a:gd name="connsiteX21" fmla="*/ 421509 w 476008"/>
                <a:gd name="connsiteY21" fmla="*/ 31142 h 184091"/>
                <a:gd name="connsiteX22" fmla="*/ 421509 w 476008"/>
                <a:gd name="connsiteY22" fmla="*/ 184091 h 184091"/>
                <a:gd name="connsiteX23" fmla="*/ 384339 w 476008"/>
                <a:gd name="connsiteY23" fmla="*/ 184091 h 184091"/>
                <a:gd name="connsiteX24" fmla="*/ 384339 w 476008"/>
                <a:gd name="connsiteY24" fmla="*/ 31142 h 184091"/>
                <a:gd name="connsiteX25" fmla="*/ 329714 w 476008"/>
                <a:gd name="connsiteY25" fmla="*/ 31142 h 184091"/>
                <a:gd name="connsiteX26" fmla="*/ 171450 w 476008"/>
                <a:gd name="connsiteY26" fmla="*/ 0 h 184091"/>
                <a:gd name="connsiteX27" fmla="*/ 231097 w 476008"/>
                <a:gd name="connsiteY27" fmla="*/ 0 h 184091"/>
                <a:gd name="connsiteX28" fmla="*/ 275299 w 476008"/>
                <a:gd name="connsiteY28" fmla="*/ 2763 h 184091"/>
                <a:gd name="connsiteX29" fmla="*/ 301795 w 476008"/>
                <a:gd name="connsiteY29" fmla="*/ 20783 h 184091"/>
                <a:gd name="connsiteX30" fmla="*/ 312469 w 476008"/>
                <a:gd name="connsiteY30" fmla="*/ 56634 h 184091"/>
                <a:gd name="connsiteX31" fmla="*/ 306316 w 476008"/>
                <a:gd name="connsiteY31" fmla="*/ 85139 h 184091"/>
                <a:gd name="connsiteX32" fmla="*/ 290682 w 476008"/>
                <a:gd name="connsiteY32" fmla="*/ 103285 h 184091"/>
                <a:gd name="connsiteX33" fmla="*/ 271406 w 476008"/>
                <a:gd name="connsiteY33" fmla="*/ 112012 h 184091"/>
                <a:gd name="connsiteX34" fmla="*/ 232855 w 476008"/>
                <a:gd name="connsiteY34" fmla="*/ 114649 h 184091"/>
                <a:gd name="connsiteX35" fmla="*/ 208619 w 476008"/>
                <a:gd name="connsiteY35" fmla="*/ 114649 h 184091"/>
                <a:gd name="connsiteX36" fmla="*/ 208619 w 476008"/>
                <a:gd name="connsiteY36" fmla="*/ 184091 h 184091"/>
                <a:gd name="connsiteX37" fmla="*/ 171450 w 476008"/>
                <a:gd name="connsiteY37" fmla="*/ 184091 h 184091"/>
                <a:gd name="connsiteX38" fmla="*/ 0 w 476008"/>
                <a:gd name="connsiteY38" fmla="*/ 0 h 184091"/>
                <a:gd name="connsiteX39" fmla="*/ 59647 w 476008"/>
                <a:gd name="connsiteY39" fmla="*/ 0 h 184091"/>
                <a:gd name="connsiteX40" fmla="*/ 103849 w 476008"/>
                <a:gd name="connsiteY40" fmla="*/ 2763 h 184091"/>
                <a:gd name="connsiteX41" fmla="*/ 130345 w 476008"/>
                <a:gd name="connsiteY41" fmla="*/ 20783 h 184091"/>
                <a:gd name="connsiteX42" fmla="*/ 141019 w 476008"/>
                <a:gd name="connsiteY42" fmla="*/ 56634 h 184091"/>
                <a:gd name="connsiteX43" fmla="*/ 134866 w 476008"/>
                <a:gd name="connsiteY43" fmla="*/ 85139 h 184091"/>
                <a:gd name="connsiteX44" fmla="*/ 119232 w 476008"/>
                <a:gd name="connsiteY44" fmla="*/ 103285 h 184091"/>
                <a:gd name="connsiteX45" fmla="*/ 99956 w 476008"/>
                <a:gd name="connsiteY45" fmla="*/ 112012 h 184091"/>
                <a:gd name="connsiteX46" fmla="*/ 61405 w 476008"/>
                <a:gd name="connsiteY46" fmla="*/ 114649 h 184091"/>
                <a:gd name="connsiteX47" fmla="*/ 37169 w 476008"/>
                <a:gd name="connsiteY47" fmla="*/ 114649 h 184091"/>
                <a:gd name="connsiteX48" fmla="*/ 37169 w 476008"/>
                <a:gd name="connsiteY48" fmla="*/ 184091 h 184091"/>
                <a:gd name="connsiteX49" fmla="*/ 0 w 476008"/>
                <a:gd name="connsiteY49" fmla="*/ 184091 h 18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76008" h="184091">
                  <a:moveTo>
                    <a:pt x="208619" y="31142"/>
                  </a:moveTo>
                  <a:lnTo>
                    <a:pt x="208619" y="83381"/>
                  </a:lnTo>
                  <a:lnTo>
                    <a:pt x="228962" y="83381"/>
                  </a:lnTo>
                  <a:cubicBezTo>
                    <a:pt x="243613" y="83381"/>
                    <a:pt x="253407" y="82418"/>
                    <a:pt x="258347" y="80493"/>
                  </a:cubicBezTo>
                  <a:cubicBezTo>
                    <a:pt x="263286" y="78567"/>
                    <a:pt x="267158" y="75554"/>
                    <a:pt x="269962" y="71452"/>
                  </a:cubicBezTo>
                  <a:cubicBezTo>
                    <a:pt x="272767" y="67350"/>
                    <a:pt x="274169" y="62578"/>
                    <a:pt x="274169" y="57136"/>
                  </a:cubicBezTo>
                  <a:cubicBezTo>
                    <a:pt x="274169" y="50439"/>
                    <a:pt x="272202" y="44914"/>
                    <a:pt x="268267" y="40560"/>
                  </a:cubicBezTo>
                  <a:cubicBezTo>
                    <a:pt x="264332" y="36207"/>
                    <a:pt x="259351" y="33486"/>
                    <a:pt x="253324" y="32398"/>
                  </a:cubicBezTo>
                  <a:cubicBezTo>
                    <a:pt x="248887" y="31561"/>
                    <a:pt x="239971" y="31142"/>
                    <a:pt x="226576" y="31142"/>
                  </a:cubicBezTo>
                  <a:close/>
                  <a:moveTo>
                    <a:pt x="37169" y="31142"/>
                  </a:moveTo>
                  <a:lnTo>
                    <a:pt x="37169" y="83381"/>
                  </a:lnTo>
                  <a:lnTo>
                    <a:pt x="57512" y="83381"/>
                  </a:lnTo>
                  <a:cubicBezTo>
                    <a:pt x="72163" y="83381"/>
                    <a:pt x="81957" y="82418"/>
                    <a:pt x="86897" y="80493"/>
                  </a:cubicBezTo>
                  <a:cubicBezTo>
                    <a:pt x="91836" y="78567"/>
                    <a:pt x="95708" y="75554"/>
                    <a:pt x="98512" y="71452"/>
                  </a:cubicBezTo>
                  <a:cubicBezTo>
                    <a:pt x="101317" y="67350"/>
                    <a:pt x="102719" y="62578"/>
                    <a:pt x="102719" y="57136"/>
                  </a:cubicBezTo>
                  <a:cubicBezTo>
                    <a:pt x="102719" y="50439"/>
                    <a:pt x="100752" y="44914"/>
                    <a:pt x="96817" y="40560"/>
                  </a:cubicBezTo>
                  <a:cubicBezTo>
                    <a:pt x="92882" y="36207"/>
                    <a:pt x="87901" y="33486"/>
                    <a:pt x="81874" y="32398"/>
                  </a:cubicBezTo>
                  <a:cubicBezTo>
                    <a:pt x="77437" y="31561"/>
                    <a:pt x="68521" y="31142"/>
                    <a:pt x="55126" y="31142"/>
                  </a:cubicBezTo>
                  <a:close/>
                  <a:moveTo>
                    <a:pt x="329714" y="0"/>
                  </a:moveTo>
                  <a:lnTo>
                    <a:pt x="476008" y="0"/>
                  </a:lnTo>
                  <a:lnTo>
                    <a:pt x="476008" y="31142"/>
                  </a:lnTo>
                  <a:lnTo>
                    <a:pt x="421509" y="31142"/>
                  </a:lnTo>
                  <a:lnTo>
                    <a:pt x="421509" y="184091"/>
                  </a:lnTo>
                  <a:lnTo>
                    <a:pt x="384339" y="184091"/>
                  </a:lnTo>
                  <a:lnTo>
                    <a:pt x="384339" y="31142"/>
                  </a:lnTo>
                  <a:lnTo>
                    <a:pt x="329714" y="31142"/>
                  </a:lnTo>
                  <a:close/>
                  <a:moveTo>
                    <a:pt x="171450" y="0"/>
                  </a:moveTo>
                  <a:lnTo>
                    <a:pt x="231097" y="0"/>
                  </a:lnTo>
                  <a:cubicBezTo>
                    <a:pt x="253700" y="0"/>
                    <a:pt x="268434" y="921"/>
                    <a:pt x="275299" y="2763"/>
                  </a:cubicBezTo>
                  <a:cubicBezTo>
                    <a:pt x="285847" y="5525"/>
                    <a:pt x="294679" y="11532"/>
                    <a:pt x="301795" y="20783"/>
                  </a:cubicBezTo>
                  <a:cubicBezTo>
                    <a:pt x="308911" y="30033"/>
                    <a:pt x="312469" y="41984"/>
                    <a:pt x="312469" y="56634"/>
                  </a:cubicBezTo>
                  <a:cubicBezTo>
                    <a:pt x="312469" y="67936"/>
                    <a:pt x="310418" y="77437"/>
                    <a:pt x="306316" y="85139"/>
                  </a:cubicBezTo>
                  <a:cubicBezTo>
                    <a:pt x="302214" y="92841"/>
                    <a:pt x="297002" y="98889"/>
                    <a:pt x="290682" y="103285"/>
                  </a:cubicBezTo>
                  <a:cubicBezTo>
                    <a:pt x="284361" y="107680"/>
                    <a:pt x="277936" y="110589"/>
                    <a:pt x="271406" y="112012"/>
                  </a:cubicBezTo>
                  <a:cubicBezTo>
                    <a:pt x="262532" y="113770"/>
                    <a:pt x="249682" y="114649"/>
                    <a:pt x="232855" y="114649"/>
                  </a:cubicBezTo>
                  <a:lnTo>
                    <a:pt x="208619" y="114649"/>
                  </a:lnTo>
                  <a:lnTo>
                    <a:pt x="208619" y="184091"/>
                  </a:lnTo>
                  <a:lnTo>
                    <a:pt x="171450" y="184091"/>
                  </a:lnTo>
                  <a:close/>
                  <a:moveTo>
                    <a:pt x="0" y="0"/>
                  </a:moveTo>
                  <a:lnTo>
                    <a:pt x="59647" y="0"/>
                  </a:lnTo>
                  <a:cubicBezTo>
                    <a:pt x="82250" y="0"/>
                    <a:pt x="96984" y="921"/>
                    <a:pt x="103849" y="2763"/>
                  </a:cubicBezTo>
                  <a:cubicBezTo>
                    <a:pt x="114397" y="5525"/>
                    <a:pt x="123229" y="11532"/>
                    <a:pt x="130345" y="20783"/>
                  </a:cubicBezTo>
                  <a:cubicBezTo>
                    <a:pt x="137461" y="30033"/>
                    <a:pt x="141019" y="41984"/>
                    <a:pt x="141019" y="56634"/>
                  </a:cubicBezTo>
                  <a:cubicBezTo>
                    <a:pt x="141019" y="67936"/>
                    <a:pt x="138968" y="77437"/>
                    <a:pt x="134866" y="85139"/>
                  </a:cubicBezTo>
                  <a:cubicBezTo>
                    <a:pt x="130764" y="92841"/>
                    <a:pt x="125552" y="98889"/>
                    <a:pt x="119232" y="103285"/>
                  </a:cubicBezTo>
                  <a:cubicBezTo>
                    <a:pt x="112911" y="107680"/>
                    <a:pt x="106486" y="110589"/>
                    <a:pt x="99956" y="112012"/>
                  </a:cubicBezTo>
                  <a:cubicBezTo>
                    <a:pt x="91082" y="113770"/>
                    <a:pt x="78232" y="114649"/>
                    <a:pt x="61405" y="114649"/>
                  </a:cubicBezTo>
                  <a:lnTo>
                    <a:pt x="37169" y="114649"/>
                  </a:lnTo>
                  <a:lnTo>
                    <a:pt x="37169" y="184091"/>
                  </a:lnTo>
                  <a:lnTo>
                    <a:pt x="0" y="1840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B1FA3CF-9802-4908-BF1F-FFF6919AFED7}"/>
                </a:ext>
              </a:extLst>
            </p:cNvPr>
            <p:cNvSpPr/>
            <p:nvPr/>
          </p:nvSpPr>
          <p:spPr>
            <a:xfrm>
              <a:off x="1095829" y="5851239"/>
              <a:ext cx="164495" cy="228600"/>
            </a:xfrm>
            <a:custGeom>
              <a:avLst/>
              <a:gdLst>
                <a:gd name="connsiteX0" fmla="*/ 0 w 164495"/>
                <a:gd name="connsiteY0" fmla="*/ 208038 h 212876"/>
                <a:gd name="connsiteX1" fmla="*/ 79828 w 164495"/>
                <a:gd name="connsiteY1" fmla="*/ 0 h 212876"/>
                <a:gd name="connsiteX2" fmla="*/ 164495 w 164495"/>
                <a:gd name="connsiteY2" fmla="*/ 212876 h 212876"/>
              </a:gdLst>
              <a:ahLst/>
              <a:cxnLst>
                <a:cxn ang="0">
                  <a:pos x="connsiteX0" y="connsiteY0"/>
                </a:cxn>
                <a:cxn ang="0">
                  <a:pos x="connsiteX1" y="connsiteY1"/>
                </a:cxn>
                <a:cxn ang="0">
                  <a:pos x="connsiteX2" y="connsiteY2"/>
                </a:cxn>
              </a:cxnLst>
              <a:rect l="l" t="t" r="r" b="b"/>
              <a:pathLst>
                <a:path w="164495" h="212876">
                  <a:moveTo>
                    <a:pt x="0" y="208038"/>
                  </a:moveTo>
                  <a:lnTo>
                    <a:pt x="79828" y="0"/>
                  </a:lnTo>
                  <a:lnTo>
                    <a:pt x="164495" y="212876"/>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D67BCD5F-023B-4928-A8BA-960BE01DD3FA}"/>
                </a:ext>
              </a:extLst>
            </p:cNvPr>
            <p:cNvSpPr/>
            <p:nvPr/>
          </p:nvSpPr>
          <p:spPr>
            <a:xfrm>
              <a:off x="130155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9E83D94-2B8F-4267-A14B-28F4B1D232E9}"/>
                </a:ext>
              </a:extLst>
            </p:cNvPr>
            <p:cNvSpPr/>
            <p:nvPr/>
          </p:nvSpPr>
          <p:spPr>
            <a:xfrm>
              <a:off x="144438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09FB9A1-EA5C-4B9A-9354-78F7C28542B6}"/>
                </a:ext>
              </a:extLst>
            </p:cNvPr>
            <p:cNvSpPr/>
            <p:nvPr/>
          </p:nvSpPr>
          <p:spPr>
            <a:xfrm>
              <a:off x="2040716" y="6018447"/>
              <a:ext cx="200512" cy="61391"/>
            </a:xfrm>
            <a:custGeom>
              <a:avLst/>
              <a:gdLst>
                <a:gd name="connsiteX0" fmla="*/ 0 w 253314"/>
                <a:gd name="connsiteY0" fmla="*/ 61903 h 77558"/>
                <a:gd name="connsiteX1" fmla="*/ 14375 w 253314"/>
                <a:gd name="connsiteY1" fmla="*/ 61903 h 77558"/>
                <a:gd name="connsiteX2" fmla="*/ 14375 w 253314"/>
                <a:gd name="connsiteY2" fmla="*/ 76279 h 77558"/>
                <a:gd name="connsiteX3" fmla="*/ 0 w 253314"/>
                <a:gd name="connsiteY3" fmla="*/ 76279 h 77558"/>
                <a:gd name="connsiteX4" fmla="*/ 138233 w 253314"/>
                <a:gd name="connsiteY4" fmla="*/ 12944 h 77558"/>
                <a:gd name="connsiteX5" fmla="*/ 123141 w 253314"/>
                <a:gd name="connsiteY5" fmla="*/ 19364 h 77558"/>
                <a:gd name="connsiteX6" fmla="*/ 117411 w 253314"/>
                <a:gd name="connsiteY6" fmla="*/ 38728 h 77558"/>
                <a:gd name="connsiteX7" fmla="*/ 123294 w 253314"/>
                <a:gd name="connsiteY7" fmla="*/ 58041 h 77558"/>
                <a:gd name="connsiteX8" fmla="*/ 138233 w 253314"/>
                <a:gd name="connsiteY8" fmla="*/ 64615 h 77558"/>
                <a:gd name="connsiteX9" fmla="*/ 153095 w 253314"/>
                <a:gd name="connsiteY9" fmla="*/ 58092 h 77558"/>
                <a:gd name="connsiteX10" fmla="*/ 158902 w 253314"/>
                <a:gd name="connsiteY10" fmla="*/ 38523 h 77558"/>
                <a:gd name="connsiteX11" fmla="*/ 153248 w 253314"/>
                <a:gd name="connsiteY11" fmla="*/ 19287 h 77558"/>
                <a:gd name="connsiteX12" fmla="*/ 138233 w 253314"/>
                <a:gd name="connsiteY12" fmla="*/ 12944 h 77558"/>
                <a:gd name="connsiteX13" fmla="*/ 180872 w 253314"/>
                <a:gd name="connsiteY13" fmla="*/ 1279 h 77558"/>
                <a:gd name="connsiteX14" fmla="*/ 203536 w 253314"/>
                <a:gd name="connsiteY14" fmla="*/ 1279 h 77558"/>
                <a:gd name="connsiteX15" fmla="*/ 217144 w 253314"/>
                <a:gd name="connsiteY15" fmla="*/ 52439 h 77558"/>
                <a:gd name="connsiteX16" fmla="*/ 230599 w 253314"/>
                <a:gd name="connsiteY16" fmla="*/ 1279 h 77558"/>
                <a:gd name="connsiteX17" fmla="*/ 253314 w 253314"/>
                <a:gd name="connsiteY17" fmla="*/ 1279 h 77558"/>
                <a:gd name="connsiteX18" fmla="*/ 253314 w 253314"/>
                <a:gd name="connsiteY18" fmla="*/ 76279 h 77558"/>
                <a:gd name="connsiteX19" fmla="*/ 239245 w 253314"/>
                <a:gd name="connsiteY19" fmla="*/ 76279 h 77558"/>
                <a:gd name="connsiteX20" fmla="*/ 239245 w 253314"/>
                <a:gd name="connsiteY20" fmla="*/ 17241 h 77558"/>
                <a:gd name="connsiteX21" fmla="*/ 224358 w 253314"/>
                <a:gd name="connsiteY21" fmla="*/ 76279 h 77558"/>
                <a:gd name="connsiteX22" fmla="*/ 209778 w 253314"/>
                <a:gd name="connsiteY22" fmla="*/ 76279 h 77558"/>
                <a:gd name="connsiteX23" fmla="*/ 194941 w 253314"/>
                <a:gd name="connsiteY23" fmla="*/ 17241 h 77558"/>
                <a:gd name="connsiteX24" fmla="*/ 194941 w 253314"/>
                <a:gd name="connsiteY24" fmla="*/ 76279 h 77558"/>
                <a:gd name="connsiteX25" fmla="*/ 180872 w 253314"/>
                <a:gd name="connsiteY25" fmla="*/ 76279 h 77558"/>
                <a:gd name="connsiteX26" fmla="*/ 138080 w 253314"/>
                <a:gd name="connsiteY26" fmla="*/ 0 h 77558"/>
                <a:gd name="connsiteX27" fmla="*/ 164606 w 253314"/>
                <a:gd name="connsiteY27" fmla="*/ 10283 h 77558"/>
                <a:gd name="connsiteX28" fmla="*/ 174556 w 253314"/>
                <a:gd name="connsiteY28" fmla="*/ 38882 h 77558"/>
                <a:gd name="connsiteX29" fmla="*/ 164683 w 253314"/>
                <a:gd name="connsiteY29" fmla="*/ 67301 h 77558"/>
                <a:gd name="connsiteX30" fmla="*/ 138284 w 253314"/>
                <a:gd name="connsiteY30" fmla="*/ 77558 h 77558"/>
                <a:gd name="connsiteX31" fmla="*/ 111681 w 253314"/>
                <a:gd name="connsiteY31" fmla="*/ 67352 h 77558"/>
                <a:gd name="connsiteX32" fmla="*/ 101807 w 253314"/>
                <a:gd name="connsiteY32" fmla="*/ 39240 h 77558"/>
                <a:gd name="connsiteX33" fmla="*/ 105235 w 253314"/>
                <a:gd name="connsiteY33" fmla="*/ 20004 h 77558"/>
                <a:gd name="connsiteX34" fmla="*/ 112218 w 253314"/>
                <a:gd name="connsiteY34" fmla="*/ 9721 h 77558"/>
                <a:gd name="connsiteX35" fmla="*/ 121913 w 253314"/>
                <a:gd name="connsiteY35" fmla="*/ 2967 h 77558"/>
                <a:gd name="connsiteX36" fmla="*/ 138080 w 253314"/>
                <a:gd name="connsiteY36" fmla="*/ 0 h 77558"/>
                <a:gd name="connsiteX37" fmla="*/ 61112 w 253314"/>
                <a:gd name="connsiteY37" fmla="*/ 0 h 77558"/>
                <a:gd name="connsiteX38" fmla="*/ 83469 w 253314"/>
                <a:gd name="connsiteY38" fmla="*/ 8135 h 77558"/>
                <a:gd name="connsiteX39" fmla="*/ 91143 w 253314"/>
                <a:gd name="connsiteY39" fmla="*/ 21948 h 77558"/>
                <a:gd name="connsiteX40" fmla="*/ 76153 w 253314"/>
                <a:gd name="connsiteY40" fmla="*/ 25529 h 77558"/>
                <a:gd name="connsiteX41" fmla="*/ 70602 w 253314"/>
                <a:gd name="connsiteY41" fmla="*/ 16320 h 77558"/>
                <a:gd name="connsiteX42" fmla="*/ 60345 w 253314"/>
                <a:gd name="connsiteY42" fmla="*/ 12944 h 77558"/>
                <a:gd name="connsiteX43" fmla="*/ 46813 w 253314"/>
                <a:gd name="connsiteY43" fmla="*/ 18929 h 77558"/>
                <a:gd name="connsiteX44" fmla="*/ 41620 w 253314"/>
                <a:gd name="connsiteY44" fmla="*/ 38319 h 77558"/>
                <a:gd name="connsiteX45" fmla="*/ 46736 w 253314"/>
                <a:gd name="connsiteY45" fmla="*/ 58578 h 77558"/>
                <a:gd name="connsiteX46" fmla="*/ 60038 w 253314"/>
                <a:gd name="connsiteY46" fmla="*/ 64615 h 77558"/>
                <a:gd name="connsiteX47" fmla="*/ 70423 w 253314"/>
                <a:gd name="connsiteY47" fmla="*/ 60778 h 77558"/>
                <a:gd name="connsiteX48" fmla="*/ 76665 w 253314"/>
                <a:gd name="connsiteY48" fmla="*/ 48704 h 77558"/>
                <a:gd name="connsiteX49" fmla="*/ 91348 w 253314"/>
                <a:gd name="connsiteY49" fmla="*/ 53360 h 77558"/>
                <a:gd name="connsiteX50" fmla="*/ 80118 w 253314"/>
                <a:gd name="connsiteY50" fmla="*/ 71598 h 77558"/>
                <a:gd name="connsiteX51" fmla="*/ 60191 w 253314"/>
                <a:gd name="connsiteY51" fmla="*/ 77558 h 77558"/>
                <a:gd name="connsiteX52" fmla="*/ 35635 w 253314"/>
                <a:gd name="connsiteY52" fmla="*/ 67352 h 77558"/>
                <a:gd name="connsiteX53" fmla="*/ 26017 w 253314"/>
                <a:gd name="connsiteY53" fmla="*/ 39444 h 77558"/>
                <a:gd name="connsiteX54" fmla="*/ 35686 w 253314"/>
                <a:gd name="connsiteY54" fmla="*/ 10360 h 77558"/>
                <a:gd name="connsiteX55" fmla="*/ 61112 w 253314"/>
                <a:gd name="connsiteY55" fmla="*/ 0 h 7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3314" h="77558">
                  <a:moveTo>
                    <a:pt x="0" y="61903"/>
                  </a:moveTo>
                  <a:lnTo>
                    <a:pt x="14375" y="61903"/>
                  </a:lnTo>
                  <a:lnTo>
                    <a:pt x="14375" y="76279"/>
                  </a:lnTo>
                  <a:lnTo>
                    <a:pt x="0" y="76279"/>
                  </a:lnTo>
                  <a:close/>
                  <a:moveTo>
                    <a:pt x="138233" y="12944"/>
                  </a:moveTo>
                  <a:cubicBezTo>
                    <a:pt x="131992" y="12944"/>
                    <a:pt x="126961" y="15084"/>
                    <a:pt x="123141" y="19364"/>
                  </a:cubicBezTo>
                  <a:cubicBezTo>
                    <a:pt x="119321" y="23644"/>
                    <a:pt x="117411" y="30099"/>
                    <a:pt x="117411" y="38728"/>
                  </a:cubicBezTo>
                  <a:cubicBezTo>
                    <a:pt x="117411" y="47221"/>
                    <a:pt x="119372" y="53658"/>
                    <a:pt x="123294" y="58041"/>
                  </a:cubicBezTo>
                  <a:cubicBezTo>
                    <a:pt x="127217" y="62423"/>
                    <a:pt x="132196" y="64615"/>
                    <a:pt x="138233" y="64615"/>
                  </a:cubicBezTo>
                  <a:cubicBezTo>
                    <a:pt x="144270" y="64615"/>
                    <a:pt x="149224" y="62441"/>
                    <a:pt x="153095" y="58092"/>
                  </a:cubicBezTo>
                  <a:cubicBezTo>
                    <a:pt x="156966" y="53743"/>
                    <a:pt x="158902" y="47221"/>
                    <a:pt x="158902" y="38523"/>
                  </a:cubicBezTo>
                  <a:cubicBezTo>
                    <a:pt x="158902" y="29929"/>
                    <a:pt x="157017" y="23517"/>
                    <a:pt x="153248" y="19287"/>
                  </a:cubicBezTo>
                  <a:cubicBezTo>
                    <a:pt x="149480" y="15058"/>
                    <a:pt x="144475" y="12944"/>
                    <a:pt x="138233" y="12944"/>
                  </a:cubicBezTo>
                  <a:close/>
                  <a:moveTo>
                    <a:pt x="180872" y="1279"/>
                  </a:moveTo>
                  <a:lnTo>
                    <a:pt x="203536" y="1279"/>
                  </a:lnTo>
                  <a:lnTo>
                    <a:pt x="217144" y="52439"/>
                  </a:lnTo>
                  <a:lnTo>
                    <a:pt x="230599" y="1279"/>
                  </a:lnTo>
                  <a:lnTo>
                    <a:pt x="253314" y="1279"/>
                  </a:lnTo>
                  <a:lnTo>
                    <a:pt x="253314" y="76279"/>
                  </a:lnTo>
                  <a:lnTo>
                    <a:pt x="239245" y="76279"/>
                  </a:lnTo>
                  <a:lnTo>
                    <a:pt x="239245" y="17241"/>
                  </a:lnTo>
                  <a:lnTo>
                    <a:pt x="224358" y="76279"/>
                  </a:lnTo>
                  <a:lnTo>
                    <a:pt x="209778" y="76279"/>
                  </a:lnTo>
                  <a:lnTo>
                    <a:pt x="194941" y="17241"/>
                  </a:lnTo>
                  <a:lnTo>
                    <a:pt x="194941" y="76279"/>
                  </a:lnTo>
                  <a:lnTo>
                    <a:pt x="180872" y="76279"/>
                  </a:lnTo>
                  <a:close/>
                  <a:moveTo>
                    <a:pt x="138080" y="0"/>
                  </a:moveTo>
                  <a:cubicBezTo>
                    <a:pt x="149130" y="0"/>
                    <a:pt x="157972" y="3428"/>
                    <a:pt x="164606" y="10283"/>
                  </a:cubicBezTo>
                  <a:cubicBezTo>
                    <a:pt x="171240" y="17139"/>
                    <a:pt x="174556" y="26671"/>
                    <a:pt x="174556" y="38882"/>
                  </a:cubicBezTo>
                  <a:cubicBezTo>
                    <a:pt x="174556" y="50989"/>
                    <a:pt x="171265" y="60462"/>
                    <a:pt x="164683" y="67301"/>
                  </a:cubicBezTo>
                  <a:cubicBezTo>
                    <a:pt x="158100" y="74139"/>
                    <a:pt x="149301" y="77558"/>
                    <a:pt x="138284" y="77558"/>
                  </a:cubicBezTo>
                  <a:cubicBezTo>
                    <a:pt x="127131" y="77558"/>
                    <a:pt x="118264" y="74156"/>
                    <a:pt x="111681" y="67352"/>
                  </a:cubicBezTo>
                  <a:cubicBezTo>
                    <a:pt x="105099" y="60548"/>
                    <a:pt x="101807" y="51177"/>
                    <a:pt x="101807" y="39240"/>
                  </a:cubicBezTo>
                  <a:cubicBezTo>
                    <a:pt x="101807" y="31600"/>
                    <a:pt x="102950" y="25188"/>
                    <a:pt x="105235" y="20004"/>
                  </a:cubicBezTo>
                  <a:cubicBezTo>
                    <a:pt x="106940" y="16184"/>
                    <a:pt x="109268" y="12756"/>
                    <a:pt x="112218" y="9721"/>
                  </a:cubicBezTo>
                  <a:cubicBezTo>
                    <a:pt x="115169" y="6685"/>
                    <a:pt x="118400" y="4434"/>
                    <a:pt x="121913" y="2967"/>
                  </a:cubicBezTo>
                  <a:cubicBezTo>
                    <a:pt x="126586" y="989"/>
                    <a:pt x="131975" y="0"/>
                    <a:pt x="138080" y="0"/>
                  </a:cubicBezTo>
                  <a:close/>
                  <a:moveTo>
                    <a:pt x="61112" y="0"/>
                  </a:moveTo>
                  <a:cubicBezTo>
                    <a:pt x="70287" y="0"/>
                    <a:pt x="77739" y="2712"/>
                    <a:pt x="83469" y="8135"/>
                  </a:cubicBezTo>
                  <a:cubicBezTo>
                    <a:pt x="86880" y="11341"/>
                    <a:pt x="89438" y="15945"/>
                    <a:pt x="91143" y="21948"/>
                  </a:cubicBezTo>
                  <a:lnTo>
                    <a:pt x="76153" y="25529"/>
                  </a:lnTo>
                  <a:cubicBezTo>
                    <a:pt x="75266" y="21641"/>
                    <a:pt x="73416" y="18571"/>
                    <a:pt x="70602" y="16320"/>
                  </a:cubicBezTo>
                  <a:cubicBezTo>
                    <a:pt x="67788" y="14069"/>
                    <a:pt x="64369" y="12944"/>
                    <a:pt x="60345" y="12944"/>
                  </a:cubicBezTo>
                  <a:cubicBezTo>
                    <a:pt x="54785" y="12944"/>
                    <a:pt x="50275" y="14939"/>
                    <a:pt x="46813" y="18929"/>
                  </a:cubicBezTo>
                  <a:cubicBezTo>
                    <a:pt x="43351" y="22920"/>
                    <a:pt x="41620" y="29383"/>
                    <a:pt x="41620" y="38319"/>
                  </a:cubicBezTo>
                  <a:cubicBezTo>
                    <a:pt x="41620" y="47800"/>
                    <a:pt x="43326" y="54553"/>
                    <a:pt x="46736" y="58578"/>
                  </a:cubicBezTo>
                  <a:cubicBezTo>
                    <a:pt x="50147" y="62603"/>
                    <a:pt x="54581" y="64615"/>
                    <a:pt x="60038" y="64615"/>
                  </a:cubicBezTo>
                  <a:cubicBezTo>
                    <a:pt x="64062" y="64615"/>
                    <a:pt x="67524" y="63336"/>
                    <a:pt x="70423" y="60778"/>
                  </a:cubicBezTo>
                  <a:cubicBezTo>
                    <a:pt x="73322" y="58220"/>
                    <a:pt x="75403" y="54195"/>
                    <a:pt x="76665" y="48704"/>
                  </a:cubicBezTo>
                  <a:lnTo>
                    <a:pt x="91348" y="53360"/>
                  </a:lnTo>
                  <a:cubicBezTo>
                    <a:pt x="89097" y="61545"/>
                    <a:pt x="85353" y="67625"/>
                    <a:pt x="80118" y="71598"/>
                  </a:cubicBezTo>
                  <a:cubicBezTo>
                    <a:pt x="74883" y="75572"/>
                    <a:pt x="68240" y="77558"/>
                    <a:pt x="60191" y="77558"/>
                  </a:cubicBezTo>
                  <a:cubicBezTo>
                    <a:pt x="50232" y="77558"/>
                    <a:pt x="42047" y="74156"/>
                    <a:pt x="35635" y="67352"/>
                  </a:cubicBezTo>
                  <a:cubicBezTo>
                    <a:pt x="29223" y="60548"/>
                    <a:pt x="26017" y="51245"/>
                    <a:pt x="26017" y="39444"/>
                  </a:cubicBezTo>
                  <a:cubicBezTo>
                    <a:pt x="26017" y="26961"/>
                    <a:pt x="29240" y="17267"/>
                    <a:pt x="35686" y="10360"/>
                  </a:cubicBezTo>
                  <a:cubicBezTo>
                    <a:pt x="42132" y="3453"/>
                    <a:pt x="50607" y="0"/>
                    <a:pt x="6111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21" name="TextBox 20">
            <a:extLst>
              <a:ext uri="{FF2B5EF4-FFF2-40B4-BE49-F238E27FC236}">
                <a16:creationId xmlns:a16="http://schemas.microsoft.com/office/drawing/2014/main" id="{93AEA043-746F-4334-A00A-A4587B060237}"/>
              </a:ext>
            </a:extLst>
          </p:cNvPr>
          <p:cNvSpPr txBox="1"/>
          <p:nvPr/>
        </p:nvSpPr>
        <p:spPr>
          <a:xfrm>
            <a:off x="6903113" y="4367508"/>
            <a:ext cx="5008441" cy="923330"/>
          </a:xfrm>
          <a:prstGeom prst="rect">
            <a:avLst/>
          </a:prstGeom>
          <a:noFill/>
        </p:spPr>
        <p:txBody>
          <a:bodyPr wrap="square" rtlCol="0" anchor="ctr">
            <a:spAutoFit/>
          </a:bodyPr>
          <a:lstStyle/>
          <a:p>
            <a:pPr algn="r"/>
            <a:r>
              <a:rPr lang="en-US" altLang="ko-KR" sz="5400" dirty="0">
                <a:solidFill>
                  <a:schemeClr val="bg1"/>
                </a:solidFill>
                <a:latin typeface="+mj-lt"/>
                <a:cs typeface="Arial" pitchFamily="34" charset="0"/>
              </a:rPr>
              <a:t>Assignment</a:t>
            </a:r>
            <a:r>
              <a:rPr lang="ko-KR" altLang="en-US" sz="5400" dirty="0">
                <a:solidFill>
                  <a:schemeClr val="bg1"/>
                </a:solidFill>
                <a:latin typeface="+mj-lt"/>
                <a:cs typeface="Arial" pitchFamily="34" charset="0"/>
              </a:rPr>
              <a:t> </a:t>
            </a:r>
            <a:r>
              <a:rPr lang="en-US" altLang="ko-KR" sz="5400" dirty="0">
                <a:solidFill>
                  <a:schemeClr val="bg1"/>
                </a:solidFill>
                <a:latin typeface="+mj-lt"/>
                <a:cs typeface="Arial" pitchFamily="34" charset="0"/>
              </a:rPr>
              <a:t>6</a:t>
            </a:r>
            <a:endParaRPr lang="ko-KR" altLang="en-US" sz="5400" dirty="0">
              <a:solidFill>
                <a:schemeClr val="bg1"/>
              </a:solidFill>
              <a:latin typeface="+mj-lt"/>
              <a:cs typeface="Arial" pitchFamily="34" charset="0"/>
            </a:endParaRPr>
          </a:p>
        </p:txBody>
      </p:sp>
      <p:sp>
        <p:nvSpPr>
          <p:cNvPr id="22" name="TextBox 21">
            <a:extLst>
              <a:ext uri="{FF2B5EF4-FFF2-40B4-BE49-F238E27FC236}">
                <a16:creationId xmlns:a16="http://schemas.microsoft.com/office/drawing/2014/main" id="{7DC83D12-1353-440F-A5DC-1ACD4C118187}"/>
              </a:ext>
            </a:extLst>
          </p:cNvPr>
          <p:cNvSpPr txBox="1"/>
          <p:nvPr/>
        </p:nvSpPr>
        <p:spPr>
          <a:xfrm>
            <a:off x="6903174" y="5706336"/>
            <a:ext cx="5008380" cy="379656"/>
          </a:xfrm>
          <a:prstGeom prst="rect">
            <a:avLst/>
          </a:prstGeom>
          <a:noFill/>
        </p:spPr>
        <p:txBody>
          <a:bodyPr wrap="square" rtlCol="0" anchor="ctr">
            <a:spAutoFit/>
          </a:bodyPr>
          <a:lstStyle/>
          <a:p>
            <a:pPr algn="r"/>
            <a:r>
              <a:rPr lang="en-US" altLang="ko-KR" sz="1867" dirty="0">
                <a:solidFill>
                  <a:schemeClr val="bg1"/>
                </a:solidFill>
                <a:cs typeface="Arial" pitchFamily="34" charset="0"/>
              </a:rPr>
              <a:t>16102284 Lee Sung Ho</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altLang="ko-KR" dirty="0"/>
              <a:t>Sequential algorithms</a:t>
            </a:r>
          </a:p>
        </p:txBody>
      </p:sp>
      <p:pic>
        <p:nvPicPr>
          <p:cNvPr id="3" name="그림 2">
            <a:extLst>
              <a:ext uri="{FF2B5EF4-FFF2-40B4-BE49-F238E27FC236}">
                <a16:creationId xmlns:a16="http://schemas.microsoft.com/office/drawing/2014/main" id="{91D1B881-0147-48A4-BE0D-43C003C03646}"/>
              </a:ext>
            </a:extLst>
          </p:cNvPr>
          <p:cNvPicPr>
            <a:picLocks noChangeAspect="1"/>
          </p:cNvPicPr>
          <p:nvPr/>
        </p:nvPicPr>
        <p:blipFill>
          <a:blip r:embed="rId2"/>
          <a:stretch>
            <a:fillRect/>
          </a:stretch>
        </p:blipFill>
        <p:spPr>
          <a:xfrm>
            <a:off x="190500" y="1349048"/>
            <a:ext cx="4959286" cy="3283912"/>
          </a:xfrm>
          <a:prstGeom prst="rect">
            <a:avLst/>
          </a:prstGeom>
        </p:spPr>
      </p:pic>
      <p:pic>
        <p:nvPicPr>
          <p:cNvPr id="4" name="그림 3">
            <a:extLst>
              <a:ext uri="{FF2B5EF4-FFF2-40B4-BE49-F238E27FC236}">
                <a16:creationId xmlns:a16="http://schemas.microsoft.com/office/drawing/2014/main" id="{2504BED0-48A4-4207-8BAB-C0A59A3CF1B6}"/>
              </a:ext>
            </a:extLst>
          </p:cNvPr>
          <p:cNvPicPr>
            <a:picLocks noChangeAspect="1"/>
          </p:cNvPicPr>
          <p:nvPr/>
        </p:nvPicPr>
        <p:blipFill>
          <a:blip r:embed="rId3"/>
          <a:stretch>
            <a:fillRect/>
          </a:stretch>
        </p:blipFill>
        <p:spPr>
          <a:xfrm>
            <a:off x="5347906" y="1349048"/>
            <a:ext cx="3807125" cy="4678680"/>
          </a:xfrm>
          <a:prstGeom prst="rect">
            <a:avLst/>
          </a:prstGeom>
        </p:spPr>
      </p:pic>
      <p:pic>
        <p:nvPicPr>
          <p:cNvPr id="5" name="그림 4">
            <a:extLst>
              <a:ext uri="{FF2B5EF4-FFF2-40B4-BE49-F238E27FC236}">
                <a16:creationId xmlns:a16="http://schemas.microsoft.com/office/drawing/2014/main" id="{F00B8DA3-1905-4E7D-922D-7E9440B601B3}"/>
              </a:ext>
            </a:extLst>
          </p:cNvPr>
          <p:cNvPicPr>
            <a:picLocks noChangeAspect="1"/>
          </p:cNvPicPr>
          <p:nvPr/>
        </p:nvPicPr>
        <p:blipFill>
          <a:blip r:embed="rId4"/>
          <a:stretch>
            <a:fillRect/>
          </a:stretch>
        </p:blipFill>
        <p:spPr>
          <a:xfrm>
            <a:off x="899160" y="4580245"/>
            <a:ext cx="4366260" cy="1732695"/>
          </a:xfrm>
          <a:prstGeom prst="rect">
            <a:avLst/>
          </a:prstGeom>
        </p:spPr>
      </p:pic>
      <p:sp>
        <p:nvSpPr>
          <p:cNvPr id="6" name="TextBox 5">
            <a:extLst>
              <a:ext uri="{FF2B5EF4-FFF2-40B4-BE49-F238E27FC236}">
                <a16:creationId xmlns:a16="http://schemas.microsoft.com/office/drawing/2014/main" id="{B13190CA-6F63-49FE-B9AD-161A5A76CF7A}"/>
              </a:ext>
            </a:extLst>
          </p:cNvPr>
          <p:cNvSpPr txBox="1"/>
          <p:nvPr/>
        </p:nvSpPr>
        <p:spPr>
          <a:xfrm>
            <a:off x="9235440" y="2324100"/>
            <a:ext cx="2661286" cy="2862322"/>
          </a:xfrm>
          <a:prstGeom prst="rect">
            <a:avLst/>
          </a:prstGeom>
          <a:noFill/>
        </p:spPr>
        <p:txBody>
          <a:bodyPr wrap="square" rtlCol="0">
            <a:spAutoFit/>
          </a:bodyPr>
          <a:lstStyle/>
          <a:p>
            <a:r>
              <a:rPr lang="en-US" altLang="ko-KR" dirty="0"/>
              <a:t>And this is result. Score is quite nice to 0.687 and there is some F-test score problems at variables, however it isn’t our final model, just helping model to choose variable at logistic model, so I use these variables fully.</a:t>
            </a:r>
            <a:endParaRPr lang="ko-KR" altLang="en-US" dirty="0"/>
          </a:p>
        </p:txBody>
      </p:sp>
    </p:spTree>
    <p:extLst>
      <p:ext uri="{BB962C8B-B14F-4D97-AF65-F5344CB8AC3E}">
        <p14:creationId xmlns:p14="http://schemas.microsoft.com/office/powerpoint/2010/main" val="43109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5DDAEA-CD33-44C9-815C-135FACCEEA54}"/>
              </a:ext>
            </a:extLst>
          </p:cNvPr>
          <p:cNvSpPr/>
          <p:nvPr/>
        </p:nvSpPr>
        <p:spPr>
          <a:xfrm>
            <a:off x="1757995" y="0"/>
            <a:ext cx="2628900" cy="177165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DAB4AFC-4A41-44BD-B4F3-A0FD1DAD16FD}"/>
              </a:ext>
            </a:extLst>
          </p:cNvPr>
          <p:cNvSpPr/>
          <p:nvPr/>
        </p:nvSpPr>
        <p:spPr>
          <a:xfrm>
            <a:off x="4781550" y="0"/>
            <a:ext cx="2628900" cy="177165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51AAF58-9E07-4119-8705-FE7626A87753}"/>
              </a:ext>
            </a:extLst>
          </p:cNvPr>
          <p:cNvSpPr/>
          <p:nvPr/>
        </p:nvSpPr>
        <p:spPr>
          <a:xfrm>
            <a:off x="7805105" y="0"/>
            <a:ext cx="2628900" cy="177165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12">
            <a:extLst>
              <a:ext uri="{FF2B5EF4-FFF2-40B4-BE49-F238E27FC236}">
                <a16:creationId xmlns:a16="http://schemas.microsoft.com/office/drawing/2014/main" id="{7D55495C-D7F9-48AA-9E60-16345302F50C}"/>
              </a:ext>
            </a:extLst>
          </p:cNvPr>
          <p:cNvSpPr>
            <a:spLocks noChangeAspect="1"/>
          </p:cNvSpPr>
          <p:nvPr/>
        </p:nvSpPr>
        <p:spPr>
          <a:xfrm>
            <a:off x="2046128" y="597095"/>
            <a:ext cx="428625" cy="510784"/>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Rounded Rectangle 3">
            <a:extLst>
              <a:ext uri="{FF2B5EF4-FFF2-40B4-BE49-F238E27FC236}">
                <a16:creationId xmlns:a16="http://schemas.microsoft.com/office/drawing/2014/main" id="{5C6013EE-DD03-4F6F-93B7-A485FEDE3BF0}"/>
              </a:ext>
            </a:extLst>
          </p:cNvPr>
          <p:cNvSpPr/>
          <p:nvPr/>
        </p:nvSpPr>
        <p:spPr>
          <a:xfrm>
            <a:off x="8055071" y="597095"/>
            <a:ext cx="627505" cy="510784"/>
          </a:xfrm>
          <a:custGeom>
            <a:avLst/>
            <a:gdLst/>
            <a:ahLst/>
            <a:cxnLst/>
            <a:rect l="l" t="t" r="r" b="b"/>
            <a:pathLst>
              <a:path w="2481182" h="2019660">
                <a:moveTo>
                  <a:pt x="1240591" y="1481245"/>
                </a:moveTo>
                <a:cubicBezTo>
                  <a:pt x="1201062" y="1481245"/>
                  <a:pt x="1169018" y="1511885"/>
                  <a:pt x="1169018" y="1549682"/>
                </a:cubicBezTo>
                <a:cubicBezTo>
                  <a:pt x="1169018" y="1587479"/>
                  <a:pt x="1201062" y="1618119"/>
                  <a:pt x="1240591" y="1618119"/>
                </a:cubicBezTo>
                <a:cubicBezTo>
                  <a:pt x="1280120" y="1618119"/>
                  <a:pt x="1312164" y="1587479"/>
                  <a:pt x="1312164" y="1549682"/>
                </a:cubicBezTo>
                <a:cubicBezTo>
                  <a:pt x="1312164" y="1511885"/>
                  <a:pt x="1280120" y="1481245"/>
                  <a:pt x="1240591" y="1481245"/>
                </a:cubicBezTo>
                <a:close/>
                <a:moveTo>
                  <a:pt x="95430" y="81527"/>
                </a:moveTo>
                <a:lnTo>
                  <a:pt x="95430" y="91249"/>
                </a:lnTo>
                <a:lnTo>
                  <a:pt x="95430" y="1336786"/>
                </a:lnTo>
                <a:lnTo>
                  <a:pt x="95430" y="1414360"/>
                </a:lnTo>
                <a:lnTo>
                  <a:pt x="2385752" y="1414360"/>
                </a:lnTo>
                <a:lnTo>
                  <a:pt x="2385752" y="1336786"/>
                </a:lnTo>
                <a:lnTo>
                  <a:pt x="2385752" y="91249"/>
                </a:lnTo>
                <a:lnTo>
                  <a:pt x="2385752" y="81527"/>
                </a:lnTo>
                <a:close/>
                <a:moveTo>
                  <a:pt x="82232" y="0"/>
                </a:moveTo>
                <a:lnTo>
                  <a:pt x="2398950" y="0"/>
                </a:lnTo>
                <a:cubicBezTo>
                  <a:pt x="2444366" y="0"/>
                  <a:pt x="2481182" y="33399"/>
                  <a:pt x="2481182" y="74597"/>
                </a:cubicBezTo>
                <a:lnTo>
                  <a:pt x="2481182" y="1613510"/>
                </a:lnTo>
                <a:cubicBezTo>
                  <a:pt x="2481182" y="1654709"/>
                  <a:pt x="2444366" y="1688107"/>
                  <a:pt x="2398950" y="1688107"/>
                </a:cubicBezTo>
                <a:lnTo>
                  <a:pt x="1569038" y="1688107"/>
                </a:lnTo>
                <a:lnTo>
                  <a:pt x="1643796" y="1974036"/>
                </a:lnTo>
                <a:lnTo>
                  <a:pt x="1876791" y="1974036"/>
                </a:lnTo>
                <a:cubicBezTo>
                  <a:pt x="1881184" y="1974036"/>
                  <a:pt x="1884744" y="1977440"/>
                  <a:pt x="1884744" y="1981640"/>
                </a:cubicBezTo>
                <a:lnTo>
                  <a:pt x="1884744" y="2012056"/>
                </a:lnTo>
                <a:cubicBezTo>
                  <a:pt x="1884744" y="2016256"/>
                  <a:pt x="1881184" y="2019660"/>
                  <a:pt x="1876791" y="2019660"/>
                </a:cubicBezTo>
                <a:lnTo>
                  <a:pt x="604391" y="2019660"/>
                </a:lnTo>
                <a:cubicBezTo>
                  <a:pt x="599998" y="2019660"/>
                  <a:pt x="596438" y="2016256"/>
                  <a:pt x="596438" y="2012056"/>
                </a:cubicBezTo>
                <a:lnTo>
                  <a:pt x="596438" y="1981640"/>
                </a:lnTo>
                <a:cubicBezTo>
                  <a:pt x="596438" y="1977440"/>
                  <a:pt x="599998" y="1974036"/>
                  <a:pt x="604391" y="1974036"/>
                </a:cubicBezTo>
                <a:lnTo>
                  <a:pt x="837388" y="1974036"/>
                </a:lnTo>
                <a:lnTo>
                  <a:pt x="912145" y="1688107"/>
                </a:lnTo>
                <a:lnTo>
                  <a:pt x="82232" y="1688107"/>
                </a:lnTo>
                <a:cubicBezTo>
                  <a:pt x="36817" y="1688107"/>
                  <a:pt x="0" y="1654709"/>
                  <a:pt x="0" y="1613510"/>
                </a:cubicBezTo>
                <a:lnTo>
                  <a:pt x="0" y="74597"/>
                </a:lnTo>
                <a:cubicBezTo>
                  <a:pt x="0" y="33399"/>
                  <a:pt x="36817" y="0"/>
                  <a:pt x="82232" y="0"/>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8" name="Trapezoid 18">
            <a:extLst>
              <a:ext uri="{FF2B5EF4-FFF2-40B4-BE49-F238E27FC236}">
                <a16:creationId xmlns:a16="http://schemas.microsoft.com/office/drawing/2014/main" id="{40605136-6FD3-458B-8CFF-0C4B7F3B24C2}"/>
              </a:ext>
            </a:extLst>
          </p:cNvPr>
          <p:cNvSpPr/>
          <p:nvPr/>
        </p:nvSpPr>
        <p:spPr>
          <a:xfrm rot="10800000">
            <a:off x="5007777" y="627487"/>
            <a:ext cx="813253" cy="450000"/>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solidFill>
                <a:schemeClr val="tx1">
                  <a:lumMod val="75000"/>
                  <a:lumOff val="25000"/>
                </a:schemeClr>
              </a:solidFill>
            </a:endParaRPr>
          </a:p>
        </p:txBody>
      </p:sp>
      <p:sp>
        <p:nvSpPr>
          <p:cNvPr id="12" name="TextBox 11">
            <a:extLst>
              <a:ext uri="{FF2B5EF4-FFF2-40B4-BE49-F238E27FC236}">
                <a16:creationId xmlns:a16="http://schemas.microsoft.com/office/drawing/2014/main" id="{F680607B-F20B-4EFF-A478-FA24CB2B9526}"/>
              </a:ext>
            </a:extLst>
          </p:cNvPr>
          <p:cNvSpPr txBox="1"/>
          <p:nvPr/>
        </p:nvSpPr>
        <p:spPr>
          <a:xfrm>
            <a:off x="0" y="2295779"/>
            <a:ext cx="12192000" cy="492443"/>
          </a:xfrm>
          <a:prstGeom prst="rect">
            <a:avLst/>
          </a:prstGeom>
          <a:solidFill>
            <a:schemeClr val="bg1">
              <a:alpha val="70000"/>
            </a:schemeClr>
          </a:solidFill>
        </p:spPr>
        <p:txBody>
          <a:bodyPr wrap="square" lIns="36000" tIns="0" rIns="36000" bIns="0" rtlCol="0" anchor="ctr">
            <a:spAutoFit/>
          </a:bodyPr>
          <a:lstStyle/>
          <a:p>
            <a:pPr algn="ctr"/>
            <a:r>
              <a:rPr lang="en-US" altLang="ko-KR" sz="3200" dirty="0">
                <a:solidFill>
                  <a:schemeClr val="accent1"/>
                </a:solidFill>
                <a:latin typeface="+mj-lt"/>
              </a:rPr>
              <a:t>3. Create &amp; Evaluate Models</a:t>
            </a:r>
          </a:p>
        </p:txBody>
      </p:sp>
    </p:spTree>
    <p:extLst>
      <p:ext uri="{BB962C8B-B14F-4D97-AF65-F5344CB8AC3E}">
        <p14:creationId xmlns:p14="http://schemas.microsoft.com/office/powerpoint/2010/main" val="3215777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Create &amp; Evaluate Models</a:t>
            </a:r>
          </a:p>
        </p:txBody>
      </p:sp>
      <p:pic>
        <p:nvPicPr>
          <p:cNvPr id="3" name="그림 2">
            <a:extLst>
              <a:ext uri="{FF2B5EF4-FFF2-40B4-BE49-F238E27FC236}">
                <a16:creationId xmlns:a16="http://schemas.microsoft.com/office/drawing/2014/main" id="{B80A552D-0C24-4F77-9B8E-CDC3C00562E2}"/>
              </a:ext>
            </a:extLst>
          </p:cNvPr>
          <p:cNvPicPr>
            <a:picLocks noChangeAspect="1"/>
          </p:cNvPicPr>
          <p:nvPr/>
        </p:nvPicPr>
        <p:blipFill>
          <a:blip r:embed="rId2"/>
          <a:stretch>
            <a:fillRect/>
          </a:stretch>
        </p:blipFill>
        <p:spPr>
          <a:xfrm>
            <a:off x="480692" y="1666874"/>
            <a:ext cx="7363146" cy="4395306"/>
          </a:xfrm>
          <a:prstGeom prst="rect">
            <a:avLst/>
          </a:prstGeom>
        </p:spPr>
      </p:pic>
      <p:sp>
        <p:nvSpPr>
          <p:cNvPr id="4" name="TextBox 3">
            <a:extLst>
              <a:ext uri="{FF2B5EF4-FFF2-40B4-BE49-F238E27FC236}">
                <a16:creationId xmlns:a16="http://schemas.microsoft.com/office/drawing/2014/main" id="{39126E58-E59D-4A39-8A64-01214E41A482}"/>
              </a:ext>
            </a:extLst>
          </p:cNvPr>
          <p:cNvSpPr txBox="1"/>
          <p:nvPr/>
        </p:nvSpPr>
        <p:spPr>
          <a:xfrm>
            <a:off x="7991475" y="2562225"/>
            <a:ext cx="3976688" cy="2585323"/>
          </a:xfrm>
          <a:prstGeom prst="rect">
            <a:avLst/>
          </a:prstGeom>
          <a:noFill/>
        </p:spPr>
        <p:txBody>
          <a:bodyPr wrap="square" rtlCol="0">
            <a:spAutoFit/>
          </a:bodyPr>
          <a:lstStyle/>
          <a:p>
            <a:r>
              <a:rPr lang="en-US" altLang="ko-KR" dirty="0"/>
              <a:t>I create logistic model. Train and test data are separate randomly. As a result, these model’s accuracy score and precision score are nice, but another score are isn’t good. So I think these model is overfitting. Moreover data’s size is too small to separate train and validation data set, score’s range of change is great. </a:t>
            </a:r>
            <a:endParaRPr lang="ko-KR" altLang="en-US" dirty="0"/>
          </a:p>
        </p:txBody>
      </p:sp>
    </p:spTree>
    <p:extLst>
      <p:ext uri="{BB962C8B-B14F-4D97-AF65-F5344CB8AC3E}">
        <p14:creationId xmlns:p14="http://schemas.microsoft.com/office/powerpoint/2010/main" val="1960612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Create &amp; Evaluate Models</a:t>
            </a:r>
          </a:p>
        </p:txBody>
      </p:sp>
      <p:pic>
        <p:nvPicPr>
          <p:cNvPr id="3" name="그림 2">
            <a:extLst>
              <a:ext uri="{FF2B5EF4-FFF2-40B4-BE49-F238E27FC236}">
                <a16:creationId xmlns:a16="http://schemas.microsoft.com/office/drawing/2014/main" id="{C795D0AC-8434-4663-B290-AA120B3F389B}"/>
              </a:ext>
            </a:extLst>
          </p:cNvPr>
          <p:cNvPicPr>
            <a:picLocks noChangeAspect="1"/>
          </p:cNvPicPr>
          <p:nvPr/>
        </p:nvPicPr>
        <p:blipFill>
          <a:blip r:embed="rId2"/>
          <a:stretch>
            <a:fillRect/>
          </a:stretch>
        </p:blipFill>
        <p:spPr>
          <a:xfrm>
            <a:off x="238116" y="1484035"/>
            <a:ext cx="7948613" cy="1369849"/>
          </a:xfrm>
          <a:prstGeom prst="rect">
            <a:avLst/>
          </a:prstGeom>
        </p:spPr>
      </p:pic>
      <p:pic>
        <p:nvPicPr>
          <p:cNvPr id="4" name="그림 3">
            <a:extLst>
              <a:ext uri="{FF2B5EF4-FFF2-40B4-BE49-F238E27FC236}">
                <a16:creationId xmlns:a16="http://schemas.microsoft.com/office/drawing/2014/main" id="{638521F0-5F6F-4B48-B650-41BAAFA3F5EE}"/>
              </a:ext>
            </a:extLst>
          </p:cNvPr>
          <p:cNvPicPr>
            <a:picLocks noChangeAspect="1"/>
          </p:cNvPicPr>
          <p:nvPr/>
        </p:nvPicPr>
        <p:blipFill>
          <a:blip r:embed="rId3"/>
          <a:stretch>
            <a:fillRect/>
          </a:stretch>
        </p:blipFill>
        <p:spPr>
          <a:xfrm>
            <a:off x="238115" y="2853884"/>
            <a:ext cx="7948613" cy="2956091"/>
          </a:xfrm>
          <a:prstGeom prst="rect">
            <a:avLst/>
          </a:prstGeom>
        </p:spPr>
      </p:pic>
      <p:sp>
        <p:nvSpPr>
          <p:cNvPr id="5" name="TextBox 4">
            <a:extLst>
              <a:ext uri="{FF2B5EF4-FFF2-40B4-BE49-F238E27FC236}">
                <a16:creationId xmlns:a16="http://schemas.microsoft.com/office/drawing/2014/main" id="{F85774ED-3247-4804-A5D2-A8D77E3B4396}"/>
              </a:ext>
            </a:extLst>
          </p:cNvPr>
          <p:cNvSpPr txBox="1"/>
          <p:nvPr/>
        </p:nvSpPr>
        <p:spPr>
          <a:xfrm>
            <a:off x="8253413" y="1609725"/>
            <a:ext cx="3871912" cy="3693319"/>
          </a:xfrm>
          <a:prstGeom prst="rect">
            <a:avLst/>
          </a:prstGeom>
          <a:noFill/>
        </p:spPr>
        <p:txBody>
          <a:bodyPr wrap="square" rtlCol="0">
            <a:spAutoFit/>
          </a:bodyPr>
          <a:lstStyle/>
          <a:p>
            <a:r>
              <a:rPr lang="en-US" altLang="ko-KR" dirty="0"/>
              <a:t>To solve these problem, I create logistic model using cross validation method. So I create model and fit using final data. </a:t>
            </a:r>
          </a:p>
          <a:p>
            <a:r>
              <a:rPr lang="en-US" altLang="ko-KR" dirty="0"/>
              <a:t>As a result, score is down compare to before model. Because dataset is so small, it is good to use cross validation. So I think the overfit phenomenon seems to have been resolved a little. </a:t>
            </a:r>
          </a:p>
          <a:p>
            <a:r>
              <a:rPr lang="en-US" altLang="ko-KR" dirty="0"/>
              <a:t>But using cross validation model, the performance of the model is still not good.</a:t>
            </a:r>
            <a:endParaRPr lang="ko-KR" altLang="en-US" dirty="0"/>
          </a:p>
        </p:txBody>
      </p:sp>
    </p:spTree>
    <p:extLst>
      <p:ext uri="{BB962C8B-B14F-4D97-AF65-F5344CB8AC3E}">
        <p14:creationId xmlns:p14="http://schemas.microsoft.com/office/powerpoint/2010/main" val="3382070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5DDAEA-CD33-44C9-815C-135FACCEEA54}"/>
              </a:ext>
            </a:extLst>
          </p:cNvPr>
          <p:cNvSpPr/>
          <p:nvPr/>
        </p:nvSpPr>
        <p:spPr>
          <a:xfrm>
            <a:off x="1757995" y="0"/>
            <a:ext cx="2628900" cy="177165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DAB4AFC-4A41-44BD-B4F3-A0FD1DAD16FD}"/>
              </a:ext>
            </a:extLst>
          </p:cNvPr>
          <p:cNvSpPr/>
          <p:nvPr/>
        </p:nvSpPr>
        <p:spPr>
          <a:xfrm>
            <a:off x="4781550" y="0"/>
            <a:ext cx="2628900" cy="177165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51AAF58-9E07-4119-8705-FE7626A87753}"/>
              </a:ext>
            </a:extLst>
          </p:cNvPr>
          <p:cNvSpPr/>
          <p:nvPr/>
        </p:nvSpPr>
        <p:spPr>
          <a:xfrm>
            <a:off x="7805105" y="0"/>
            <a:ext cx="2628900" cy="177165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12">
            <a:extLst>
              <a:ext uri="{FF2B5EF4-FFF2-40B4-BE49-F238E27FC236}">
                <a16:creationId xmlns:a16="http://schemas.microsoft.com/office/drawing/2014/main" id="{7D55495C-D7F9-48AA-9E60-16345302F50C}"/>
              </a:ext>
            </a:extLst>
          </p:cNvPr>
          <p:cNvSpPr>
            <a:spLocks noChangeAspect="1"/>
          </p:cNvSpPr>
          <p:nvPr/>
        </p:nvSpPr>
        <p:spPr>
          <a:xfrm>
            <a:off x="2046128" y="597095"/>
            <a:ext cx="428625" cy="510784"/>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Rounded Rectangle 3">
            <a:extLst>
              <a:ext uri="{FF2B5EF4-FFF2-40B4-BE49-F238E27FC236}">
                <a16:creationId xmlns:a16="http://schemas.microsoft.com/office/drawing/2014/main" id="{5C6013EE-DD03-4F6F-93B7-A485FEDE3BF0}"/>
              </a:ext>
            </a:extLst>
          </p:cNvPr>
          <p:cNvSpPr/>
          <p:nvPr/>
        </p:nvSpPr>
        <p:spPr>
          <a:xfrm>
            <a:off x="8055071" y="597095"/>
            <a:ext cx="627505" cy="510784"/>
          </a:xfrm>
          <a:custGeom>
            <a:avLst/>
            <a:gdLst/>
            <a:ahLst/>
            <a:cxnLst/>
            <a:rect l="l" t="t" r="r" b="b"/>
            <a:pathLst>
              <a:path w="2481182" h="2019660">
                <a:moveTo>
                  <a:pt x="1240591" y="1481245"/>
                </a:moveTo>
                <a:cubicBezTo>
                  <a:pt x="1201062" y="1481245"/>
                  <a:pt x="1169018" y="1511885"/>
                  <a:pt x="1169018" y="1549682"/>
                </a:cubicBezTo>
                <a:cubicBezTo>
                  <a:pt x="1169018" y="1587479"/>
                  <a:pt x="1201062" y="1618119"/>
                  <a:pt x="1240591" y="1618119"/>
                </a:cubicBezTo>
                <a:cubicBezTo>
                  <a:pt x="1280120" y="1618119"/>
                  <a:pt x="1312164" y="1587479"/>
                  <a:pt x="1312164" y="1549682"/>
                </a:cubicBezTo>
                <a:cubicBezTo>
                  <a:pt x="1312164" y="1511885"/>
                  <a:pt x="1280120" y="1481245"/>
                  <a:pt x="1240591" y="1481245"/>
                </a:cubicBezTo>
                <a:close/>
                <a:moveTo>
                  <a:pt x="95430" y="81527"/>
                </a:moveTo>
                <a:lnTo>
                  <a:pt x="95430" y="91249"/>
                </a:lnTo>
                <a:lnTo>
                  <a:pt x="95430" y="1336786"/>
                </a:lnTo>
                <a:lnTo>
                  <a:pt x="95430" y="1414360"/>
                </a:lnTo>
                <a:lnTo>
                  <a:pt x="2385752" y="1414360"/>
                </a:lnTo>
                <a:lnTo>
                  <a:pt x="2385752" y="1336786"/>
                </a:lnTo>
                <a:lnTo>
                  <a:pt x="2385752" y="91249"/>
                </a:lnTo>
                <a:lnTo>
                  <a:pt x="2385752" y="81527"/>
                </a:lnTo>
                <a:close/>
                <a:moveTo>
                  <a:pt x="82232" y="0"/>
                </a:moveTo>
                <a:lnTo>
                  <a:pt x="2398950" y="0"/>
                </a:lnTo>
                <a:cubicBezTo>
                  <a:pt x="2444366" y="0"/>
                  <a:pt x="2481182" y="33399"/>
                  <a:pt x="2481182" y="74597"/>
                </a:cubicBezTo>
                <a:lnTo>
                  <a:pt x="2481182" y="1613510"/>
                </a:lnTo>
                <a:cubicBezTo>
                  <a:pt x="2481182" y="1654709"/>
                  <a:pt x="2444366" y="1688107"/>
                  <a:pt x="2398950" y="1688107"/>
                </a:cubicBezTo>
                <a:lnTo>
                  <a:pt x="1569038" y="1688107"/>
                </a:lnTo>
                <a:lnTo>
                  <a:pt x="1643796" y="1974036"/>
                </a:lnTo>
                <a:lnTo>
                  <a:pt x="1876791" y="1974036"/>
                </a:lnTo>
                <a:cubicBezTo>
                  <a:pt x="1881184" y="1974036"/>
                  <a:pt x="1884744" y="1977440"/>
                  <a:pt x="1884744" y="1981640"/>
                </a:cubicBezTo>
                <a:lnTo>
                  <a:pt x="1884744" y="2012056"/>
                </a:lnTo>
                <a:cubicBezTo>
                  <a:pt x="1884744" y="2016256"/>
                  <a:pt x="1881184" y="2019660"/>
                  <a:pt x="1876791" y="2019660"/>
                </a:cubicBezTo>
                <a:lnTo>
                  <a:pt x="604391" y="2019660"/>
                </a:lnTo>
                <a:cubicBezTo>
                  <a:pt x="599998" y="2019660"/>
                  <a:pt x="596438" y="2016256"/>
                  <a:pt x="596438" y="2012056"/>
                </a:cubicBezTo>
                <a:lnTo>
                  <a:pt x="596438" y="1981640"/>
                </a:lnTo>
                <a:cubicBezTo>
                  <a:pt x="596438" y="1977440"/>
                  <a:pt x="599998" y="1974036"/>
                  <a:pt x="604391" y="1974036"/>
                </a:cubicBezTo>
                <a:lnTo>
                  <a:pt x="837388" y="1974036"/>
                </a:lnTo>
                <a:lnTo>
                  <a:pt x="912145" y="1688107"/>
                </a:lnTo>
                <a:lnTo>
                  <a:pt x="82232" y="1688107"/>
                </a:lnTo>
                <a:cubicBezTo>
                  <a:pt x="36817" y="1688107"/>
                  <a:pt x="0" y="1654709"/>
                  <a:pt x="0" y="1613510"/>
                </a:cubicBezTo>
                <a:lnTo>
                  <a:pt x="0" y="74597"/>
                </a:lnTo>
                <a:cubicBezTo>
                  <a:pt x="0" y="33399"/>
                  <a:pt x="36817" y="0"/>
                  <a:pt x="82232" y="0"/>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8" name="Trapezoid 18">
            <a:extLst>
              <a:ext uri="{FF2B5EF4-FFF2-40B4-BE49-F238E27FC236}">
                <a16:creationId xmlns:a16="http://schemas.microsoft.com/office/drawing/2014/main" id="{40605136-6FD3-458B-8CFF-0C4B7F3B24C2}"/>
              </a:ext>
            </a:extLst>
          </p:cNvPr>
          <p:cNvSpPr/>
          <p:nvPr/>
        </p:nvSpPr>
        <p:spPr>
          <a:xfrm rot="10800000">
            <a:off x="5007777" y="627487"/>
            <a:ext cx="813253" cy="450000"/>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solidFill>
                <a:schemeClr val="tx1">
                  <a:lumMod val="75000"/>
                  <a:lumOff val="25000"/>
                </a:schemeClr>
              </a:solidFill>
            </a:endParaRPr>
          </a:p>
        </p:txBody>
      </p:sp>
      <p:sp>
        <p:nvSpPr>
          <p:cNvPr id="12" name="TextBox 11">
            <a:extLst>
              <a:ext uri="{FF2B5EF4-FFF2-40B4-BE49-F238E27FC236}">
                <a16:creationId xmlns:a16="http://schemas.microsoft.com/office/drawing/2014/main" id="{F680607B-F20B-4EFF-A478-FA24CB2B9526}"/>
              </a:ext>
            </a:extLst>
          </p:cNvPr>
          <p:cNvSpPr txBox="1"/>
          <p:nvPr/>
        </p:nvSpPr>
        <p:spPr>
          <a:xfrm>
            <a:off x="0" y="2295779"/>
            <a:ext cx="12192000" cy="492443"/>
          </a:xfrm>
          <a:prstGeom prst="rect">
            <a:avLst/>
          </a:prstGeom>
          <a:solidFill>
            <a:schemeClr val="bg1">
              <a:alpha val="70000"/>
            </a:schemeClr>
          </a:solidFill>
        </p:spPr>
        <p:txBody>
          <a:bodyPr wrap="square" lIns="36000" tIns="0" rIns="36000" bIns="0" rtlCol="0" anchor="ctr">
            <a:spAutoFit/>
          </a:bodyPr>
          <a:lstStyle/>
          <a:p>
            <a:pPr algn="ctr"/>
            <a:r>
              <a:rPr lang="en-US" altLang="ko-KR" sz="3200" dirty="0">
                <a:solidFill>
                  <a:schemeClr val="accent1"/>
                </a:solidFill>
                <a:latin typeface="+mj-lt"/>
              </a:rPr>
              <a:t>4. Conclusion</a:t>
            </a:r>
          </a:p>
        </p:txBody>
      </p:sp>
    </p:spTree>
    <p:extLst>
      <p:ext uri="{BB962C8B-B14F-4D97-AF65-F5344CB8AC3E}">
        <p14:creationId xmlns:p14="http://schemas.microsoft.com/office/powerpoint/2010/main" val="935079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Conclusion</a:t>
            </a:r>
          </a:p>
        </p:txBody>
      </p:sp>
      <p:pic>
        <p:nvPicPr>
          <p:cNvPr id="3" name="그림 2">
            <a:extLst>
              <a:ext uri="{FF2B5EF4-FFF2-40B4-BE49-F238E27FC236}">
                <a16:creationId xmlns:a16="http://schemas.microsoft.com/office/drawing/2014/main" id="{7DE3B36D-5FB4-4C91-8A5E-EFCACB2620F0}"/>
              </a:ext>
            </a:extLst>
          </p:cNvPr>
          <p:cNvPicPr>
            <a:picLocks noChangeAspect="1"/>
          </p:cNvPicPr>
          <p:nvPr/>
        </p:nvPicPr>
        <p:blipFill rotWithShape="1">
          <a:blip r:embed="rId2"/>
          <a:srcRect b="52651"/>
          <a:stretch/>
        </p:blipFill>
        <p:spPr>
          <a:xfrm>
            <a:off x="376237" y="3960142"/>
            <a:ext cx="4349399" cy="1558198"/>
          </a:xfrm>
          <a:prstGeom prst="rect">
            <a:avLst/>
          </a:prstGeom>
        </p:spPr>
      </p:pic>
      <p:pic>
        <p:nvPicPr>
          <p:cNvPr id="4" name="그림 3">
            <a:extLst>
              <a:ext uri="{FF2B5EF4-FFF2-40B4-BE49-F238E27FC236}">
                <a16:creationId xmlns:a16="http://schemas.microsoft.com/office/drawing/2014/main" id="{353B5CAE-1644-4DFE-B06D-813133270B33}"/>
              </a:ext>
            </a:extLst>
          </p:cNvPr>
          <p:cNvPicPr>
            <a:picLocks noChangeAspect="1"/>
          </p:cNvPicPr>
          <p:nvPr/>
        </p:nvPicPr>
        <p:blipFill>
          <a:blip r:embed="rId3"/>
          <a:stretch>
            <a:fillRect/>
          </a:stretch>
        </p:blipFill>
        <p:spPr>
          <a:xfrm>
            <a:off x="376238" y="1370079"/>
            <a:ext cx="6423816" cy="492060"/>
          </a:xfrm>
          <a:prstGeom prst="rect">
            <a:avLst/>
          </a:prstGeom>
        </p:spPr>
      </p:pic>
      <p:sp>
        <p:nvSpPr>
          <p:cNvPr id="5" name="TextBox 4">
            <a:extLst>
              <a:ext uri="{FF2B5EF4-FFF2-40B4-BE49-F238E27FC236}">
                <a16:creationId xmlns:a16="http://schemas.microsoft.com/office/drawing/2014/main" id="{0D8A688E-DD46-468F-8860-698E3A055562}"/>
              </a:ext>
            </a:extLst>
          </p:cNvPr>
          <p:cNvSpPr txBox="1"/>
          <p:nvPr/>
        </p:nvSpPr>
        <p:spPr>
          <a:xfrm>
            <a:off x="142882" y="5506969"/>
            <a:ext cx="6591300" cy="1200329"/>
          </a:xfrm>
          <a:prstGeom prst="rect">
            <a:avLst/>
          </a:prstGeom>
          <a:noFill/>
        </p:spPr>
        <p:txBody>
          <a:bodyPr wrap="square" rtlCol="0">
            <a:spAutoFit/>
          </a:bodyPr>
          <a:lstStyle/>
          <a:p>
            <a:r>
              <a:rPr lang="en-US" altLang="ko-KR" dirty="0"/>
              <a:t>The reason for this phenomenon seems to be that the data is strange first. In 2012, Barack Obama, a Democrat, was elected U.S. But data show that Republican Mitt Romney was elected. This raises doubts about the reliability of this data.</a:t>
            </a:r>
            <a:endParaRPr lang="ko-KR" altLang="en-US" dirty="0"/>
          </a:p>
        </p:txBody>
      </p:sp>
      <p:pic>
        <p:nvPicPr>
          <p:cNvPr id="1026" name="Picture 2" descr="The 2012 Election Results: Obama's Win in 1 Map - The Atlantic">
            <a:extLst>
              <a:ext uri="{FF2B5EF4-FFF2-40B4-BE49-F238E27FC236}">
                <a16:creationId xmlns:a16="http://schemas.microsoft.com/office/drawing/2014/main" id="{D0BAB445-F909-4ED7-BD72-296F0DA21F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1020" y="1201244"/>
            <a:ext cx="3594604" cy="27003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016 Electoral Map and Presidential Election Results: Republican Donald  Trump Wins | Political Maps">
            <a:extLst>
              <a:ext uri="{FF2B5EF4-FFF2-40B4-BE49-F238E27FC236}">
                <a16:creationId xmlns:a16="http://schemas.microsoft.com/office/drawing/2014/main" id="{ABF2A7AC-D208-407B-B544-DA70CD205B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8236" y="4039069"/>
            <a:ext cx="4547938" cy="2700338"/>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a:extLst>
              <a:ext uri="{FF2B5EF4-FFF2-40B4-BE49-F238E27FC236}">
                <a16:creationId xmlns:a16="http://schemas.microsoft.com/office/drawing/2014/main" id="{0FD7E0A9-7DE1-473C-930D-B2E3396C4666}"/>
              </a:ext>
            </a:extLst>
          </p:cNvPr>
          <p:cNvPicPr>
            <a:picLocks noChangeAspect="1"/>
          </p:cNvPicPr>
          <p:nvPr/>
        </p:nvPicPr>
        <p:blipFill rotWithShape="1">
          <a:blip r:embed="rId2"/>
          <a:srcRect t="52651"/>
          <a:stretch/>
        </p:blipFill>
        <p:spPr>
          <a:xfrm>
            <a:off x="376238" y="2069855"/>
            <a:ext cx="4349399" cy="1558197"/>
          </a:xfrm>
          <a:prstGeom prst="rect">
            <a:avLst/>
          </a:prstGeom>
        </p:spPr>
      </p:pic>
    </p:spTree>
    <p:extLst>
      <p:ext uri="{BB962C8B-B14F-4D97-AF65-F5344CB8AC3E}">
        <p14:creationId xmlns:p14="http://schemas.microsoft.com/office/powerpoint/2010/main" val="1381821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altLang="ko-KR" dirty="0"/>
              <a:t>Conclusion</a:t>
            </a:r>
          </a:p>
        </p:txBody>
      </p:sp>
      <p:pic>
        <p:nvPicPr>
          <p:cNvPr id="3" name="그림 2">
            <a:extLst>
              <a:ext uri="{FF2B5EF4-FFF2-40B4-BE49-F238E27FC236}">
                <a16:creationId xmlns:a16="http://schemas.microsoft.com/office/drawing/2014/main" id="{219EEFDE-34FE-436F-A88C-27587AE89ECF}"/>
              </a:ext>
            </a:extLst>
          </p:cNvPr>
          <p:cNvPicPr>
            <a:picLocks noChangeAspect="1"/>
          </p:cNvPicPr>
          <p:nvPr/>
        </p:nvPicPr>
        <p:blipFill>
          <a:blip r:embed="rId2"/>
          <a:stretch>
            <a:fillRect/>
          </a:stretch>
        </p:blipFill>
        <p:spPr>
          <a:xfrm>
            <a:off x="1453557" y="1676400"/>
            <a:ext cx="3055526" cy="2209800"/>
          </a:xfrm>
          <a:prstGeom prst="rect">
            <a:avLst/>
          </a:prstGeom>
        </p:spPr>
      </p:pic>
      <p:sp>
        <p:nvSpPr>
          <p:cNvPr id="4" name="TextBox 3">
            <a:extLst>
              <a:ext uri="{FF2B5EF4-FFF2-40B4-BE49-F238E27FC236}">
                <a16:creationId xmlns:a16="http://schemas.microsoft.com/office/drawing/2014/main" id="{94260D5D-B55A-4D27-A397-AFF7D7922CCF}"/>
              </a:ext>
            </a:extLst>
          </p:cNvPr>
          <p:cNvSpPr txBox="1"/>
          <p:nvPr/>
        </p:nvSpPr>
        <p:spPr>
          <a:xfrm>
            <a:off x="1264443" y="4475720"/>
            <a:ext cx="10070307" cy="646331"/>
          </a:xfrm>
          <a:prstGeom prst="rect">
            <a:avLst/>
          </a:prstGeom>
          <a:noFill/>
        </p:spPr>
        <p:txBody>
          <a:bodyPr wrap="square" rtlCol="0">
            <a:spAutoFit/>
          </a:bodyPr>
          <a:lstStyle/>
          <a:p>
            <a:r>
              <a:rPr lang="en-US" altLang="ko-KR" dirty="0"/>
              <a:t>Moreover, the data size is small to make logistic regression enough. So I can’t preprocess well. </a:t>
            </a:r>
          </a:p>
          <a:p>
            <a:r>
              <a:rPr lang="en-US" altLang="ko-KR" dirty="0"/>
              <a:t>As a result, all A.I. technologies have to have good data to see good results.</a:t>
            </a:r>
            <a:endParaRPr lang="ko-KR" altLang="en-US" dirty="0"/>
          </a:p>
        </p:txBody>
      </p:sp>
      <p:sp>
        <p:nvSpPr>
          <p:cNvPr id="5" name="화살표: 오른쪽 4">
            <a:extLst>
              <a:ext uri="{FF2B5EF4-FFF2-40B4-BE49-F238E27FC236}">
                <a16:creationId xmlns:a16="http://schemas.microsoft.com/office/drawing/2014/main" id="{59778A61-9F66-40A1-898E-200C15E8D4BD}"/>
              </a:ext>
            </a:extLst>
          </p:cNvPr>
          <p:cNvSpPr/>
          <p:nvPr/>
        </p:nvSpPr>
        <p:spPr>
          <a:xfrm>
            <a:off x="5363765" y="2571749"/>
            <a:ext cx="1871662" cy="581025"/>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Knoco stories: Garbage lessons in, garbage knowledge out">
            <a:extLst>
              <a:ext uri="{FF2B5EF4-FFF2-40B4-BE49-F238E27FC236}">
                <a16:creationId xmlns:a16="http://schemas.microsoft.com/office/drawing/2014/main" id="{768A2BF8-C093-497F-8553-3E2E41A28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655" y="1218500"/>
            <a:ext cx="4676775" cy="27064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51AD9AC-5CF7-409C-90DF-825BDB11CD73}"/>
              </a:ext>
            </a:extLst>
          </p:cNvPr>
          <p:cNvSpPr txBox="1"/>
          <p:nvPr/>
        </p:nvSpPr>
        <p:spPr>
          <a:xfrm>
            <a:off x="5856683" y="2968108"/>
            <a:ext cx="885825" cy="369332"/>
          </a:xfrm>
          <a:prstGeom prst="rect">
            <a:avLst/>
          </a:prstGeom>
          <a:noFill/>
        </p:spPr>
        <p:txBody>
          <a:bodyPr wrap="square" rtlCol="0">
            <a:spAutoFit/>
          </a:bodyPr>
          <a:lstStyle/>
          <a:p>
            <a:r>
              <a:rPr lang="en-US" altLang="ko-KR" dirty="0">
                <a:solidFill>
                  <a:srgbClr val="FF0000"/>
                </a:solidFill>
              </a:rPr>
              <a:t>GIGO</a:t>
            </a:r>
            <a:endParaRPr lang="ko-KR" altLang="en-US" dirty="0">
              <a:solidFill>
                <a:srgbClr val="FF0000"/>
              </a:solidFill>
            </a:endParaRPr>
          </a:p>
        </p:txBody>
      </p:sp>
    </p:spTree>
    <p:extLst>
      <p:ext uri="{BB962C8B-B14F-4D97-AF65-F5344CB8AC3E}">
        <p14:creationId xmlns:p14="http://schemas.microsoft.com/office/powerpoint/2010/main" val="2441632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5596B00-0CE2-44C6-9AC5-0B5BC6F6C4D9}"/>
              </a:ext>
            </a:extLst>
          </p:cNvPr>
          <p:cNvGrpSpPr/>
          <p:nvPr/>
        </p:nvGrpSpPr>
        <p:grpSpPr>
          <a:xfrm>
            <a:off x="3468549" y="2276475"/>
            <a:ext cx="5269188" cy="3419474"/>
            <a:chOff x="4655870" y="2637505"/>
            <a:chExt cx="2716484" cy="1217603"/>
          </a:xfrm>
          <a:effectLst>
            <a:outerShdw blurRad="50800" dist="38100" dir="5400000" algn="t" rotWithShape="0">
              <a:prstClr val="black">
                <a:alpha val="40000"/>
              </a:prstClr>
            </a:outerShdw>
          </a:effectLst>
        </p:grpSpPr>
        <p:grpSp>
          <p:nvGrpSpPr>
            <p:cNvPr id="6" name="Group 5">
              <a:extLst>
                <a:ext uri="{FF2B5EF4-FFF2-40B4-BE49-F238E27FC236}">
                  <a16:creationId xmlns:a16="http://schemas.microsoft.com/office/drawing/2014/main" id="{5DF549E6-5337-42BD-9C5E-4FF911D21EC1}"/>
                </a:ext>
              </a:extLst>
            </p:cNvPr>
            <p:cNvGrpSpPr/>
            <p:nvPr/>
          </p:nvGrpSpPr>
          <p:grpSpPr>
            <a:xfrm>
              <a:off x="6233054" y="2743150"/>
              <a:ext cx="1139300" cy="952543"/>
              <a:chOff x="5133714" y="3583707"/>
              <a:chExt cx="474339" cy="396585"/>
            </a:xfrm>
          </p:grpSpPr>
          <p:cxnSp>
            <p:nvCxnSpPr>
              <p:cNvPr id="12" name="Connector: Elbow 11">
                <a:extLst>
                  <a:ext uri="{FF2B5EF4-FFF2-40B4-BE49-F238E27FC236}">
                    <a16:creationId xmlns:a16="http://schemas.microsoft.com/office/drawing/2014/main" id="{99FF6450-5DCF-4EA4-9ECD-5DECDA3BADBD}"/>
                  </a:ext>
                </a:extLst>
              </p:cNvPr>
              <p:cNvCxnSpPr>
                <a:cxnSpLocks/>
              </p:cNvCxnSpPr>
              <p:nvPr/>
            </p:nvCxnSpPr>
            <p:spPr>
              <a:xfrm rot="16200000" flipH="1">
                <a:off x="5223467" y="3590067"/>
                <a:ext cx="291134" cy="278415"/>
              </a:xfrm>
              <a:prstGeom prst="bentConnector3">
                <a:avLst>
                  <a:gd name="adj1" fmla="val 98706"/>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37BD6F9-CEA8-471A-B6D6-3D7D3748ACC4}"/>
                  </a:ext>
                </a:extLst>
              </p:cNvPr>
              <p:cNvCxnSpPr>
                <a:cxnSpLocks/>
              </p:cNvCxnSpPr>
              <p:nvPr/>
            </p:nvCxnSpPr>
            <p:spPr>
              <a:xfrm rot="16200000" flipH="1">
                <a:off x="5172591" y="3544830"/>
                <a:ext cx="396585" cy="474339"/>
              </a:xfrm>
              <a:prstGeom prst="bentConnector3">
                <a:avLst>
                  <a:gd name="adj1" fmla="val 10131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3DC2EA36-2D13-4B3D-BFC3-A102F4DEB439}"/>
                </a:ext>
              </a:extLst>
            </p:cNvPr>
            <p:cNvCxnSpPr>
              <a:cxnSpLocks/>
            </p:cNvCxnSpPr>
            <p:nvPr/>
          </p:nvCxnSpPr>
          <p:spPr>
            <a:xfrm>
              <a:off x="6001025" y="2637505"/>
              <a:ext cx="13087" cy="1217603"/>
            </a:xfrm>
            <a:prstGeom prst="line">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1C99EAA-C1C3-4CCA-BEBA-AC2A865E88E4}"/>
                </a:ext>
              </a:extLst>
            </p:cNvPr>
            <p:cNvGrpSpPr/>
            <p:nvPr/>
          </p:nvGrpSpPr>
          <p:grpSpPr>
            <a:xfrm flipH="1">
              <a:off x="4655870" y="2743153"/>
              <a:ext cx="1159245" cy="952554"/>
              <a:chOff x="5125409" y="3583703"/>
              <a:chExt cx="482643" cy="396589"/>
            </a:xfrm>
          </p:grpSpPr>
          <p:cxnSp>
            <p:nvCxnSpPr>
              <p:cNvPr id="10" name="Connector: Elbow 9">
                <a:extLst>
                  <a:ext uri="{FF2B5EF4-FFF2-40B4-BE49-F238E27FC236}">
                    <a16:creationId xmlns:a16="http://schemas.microsoft.com/office/drawing/2014/main" id="{3275D676-AD17-49C5-9DEA-18E954D494CE}"/>
                  </a:ext>
                </a:extLst>
              </p:cNvPr>
              <p:cNvCxnSpPr>
                <a:cxnSpLocks/>
              </p:cNvCxnSpPr>
              <p:nvPr/>
            </p:nvCxnSpPr>
            <p:spPr>
              <a:xfrm rot="16200000" flipH="1">
                <a:off x="5217648" y="3581177"/>
                <a:ext cx="291129" cy="296190"/>
              </a:xfrm>
              <a:prstGeom prst="bentConnector3">
                <a:avLst>
                  <a:gd name="adj1" fmla="val 10092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7437482D-2332-417F-9573-94FD96A7798B}"/>
                  </a:ext>
                </a:extLst>
              </p:cNvPr>
              <p:cNvCxnSpPr>
                <a:cxnSpLocks/>
              </p:cNvCxnSpPr>
              <p:nvPr/>
            </p:nvCxnSpPr>
            <p:spPr>
              <a:xfrm rot="16200000" flipH="1">
                <a:off x="5168436" y="3540676"/>
                <a:ext cx="396589" cy="482643"/>
              </a:xfrm>
              <a:prstGeom prst="bentConnector3">
                <a:avLst>
                  <a:gd name="adj1" fmla="val 99215"/>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a16="http://schemas.microsoft.com/office/drawing/2014/main" id="{F080A5CE-2A27-4A71-B160-441332CC772B}"/>
              </a:ext>
            </a:extLst>
          </p:cNvPr>
          <p:cNvSpPr/>
          <p:nvPr/>
        </p:nvSpPr>
        <p:spPr>
          <a:xfrm>
            <a:off x="-9524" y="2836196"/>
            <a:ext cx="12196762" cy="136039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B2FBFAD-318C-47E8-A82D-2EDEDE3F63EE}"/>
              </a:ext>
            </a:extLst>
          </p:cNvPr>
          <p:cNvSpPr/>
          <p:nvPr/>
        </p:nvSpPr>
        <p:spPr>
          <a:xfrm>
            <a:off x="-4762" y="2938634"/>
            <a:ext cx="12196762" cy="115551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20C8F30-9C91-4D39-A29C-BCE4134E41E9}"/>
              </a:ext>
            </a:extLst>
          </p:cNvPr>
          <p:cNvSpPr txBox="1"/>
          <p:nvPr/>
        </p:nvSpPr>
        <p:spPr>
          <a:xfrm>
            <a:off x="-4762" y="2888660"/>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4" name="TextBox 3">
            <a:extLst>
              <a:ext uri="{FF2B5EF4-FFF2-40B4-BE49-F238E27FC236}">
                <a16:creationId xmlns:a16="http://schemas.microsoft.com/office/drawing/2014/main" id="{298CF959-4651-4C64-A08C-8F2BDE46A824}"/>
              </a:ext>
            </a:extLst>
          </p:cNvPr>
          <p:cNvSpPr txBox="1"/>
          <p:nvPr/>
        </p:nvSpPr>
        <p:spPr>
          <a:xfrm>
            <a:off x="4762" y="3714495"/>
            <a:ext cx="12191852"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Insert the Sub Title of Your Presentation</a:t>
            </a:r>
            <a:endParaRPr lang="ko-KR" altLang="en-US" sz="1867" dirty="0">
              <a:solidFill>
                <a:schemeClr val="bg1"/>
              </a:solidFill>
              <a:cs typeface="Arial" pitchFamily="34" charset="0"/>
            </a:endParaRPr>
          </a:p>
        </p:txBody>
      </p:sp>
      <p:sp>
        <p:nvSpPr>
          <p:cNvPr id="9" name="Freeform 13">
            <a:extLst>
              <a:ext uri="{FF2B5EF4-FFF2-40B4-BE49-F238E27FC236}">
                <a16:creationId xmlns:a16="http://schemas.microsoft.com/office/drawing/2014/main" id="{8237F776-235B-43B7-A208-7106E24CBAFE}"/>
              </a:ext>
            </a:extLst>
          </p:cNvPr>
          <p:cNvSpPr>
            <a:spLocks noChangeAspect="1"/>
          </p:cNvSpPr>
          <p:nvPr/>
        </p:nvSpPr>
        <p:spPr>
          <a:xfrm flipH="1">
            <a:off x="4878758" y="1367871"/>
            <a:ext cx="2434484" cy="1311656"/>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Tree>
    <p:extLst>
      <p:ext uri="{BB962C8B-B14F-4D97-AF65-F5344CB8AC3E}">
        <p14:creationId xmlns:p14="http://schemas.microsoft.com/office/powerpoint/2010/main" val="1832103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3499E92-50A7-4680-90CB-41532F4FC718}"/>
              </a:ext>
            </a:extLst>
          </p:cNvPr>
          <p:cNvSpPr/>
          <p:nvPr/>
        </p:nvSpPr>
        <p:spPr>
          <a:xfrm>
            <a:off x="6106651" y="293611"/>
            <a:ext cx="5636534" cy="6270778"/>
          </a:xfrm>
          <a:prstGeom prst="roundRect">
            <a:avLst>
              <a:gd name="adj" fmla="val 1286"/>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7DA86C59-34F4-4919-9F69-A6D243DD90AF}"/>
              </a:ext>
            </a:extLst>
          </p:cNvPr>
          <p:cNvGrpSpPr/>
          <p:nvPr/>
        </p:nvGrpSpPr>
        <p:grpSpPr>
          <a:xfrm>
            <a:off x="6305942" y="1681595"/>
            <a:ext cx="5581258" cy="777510"/>
            <a:chOff x="6102442" y="1483456"/>
            <a:chExt cx="5581258" cy="777510"/>
          </a:xfrm>
        </p:grpSpPr>
        <p:sp>
          <p:nvSpPr>
            <p:cNvPr id="5" name="TextBox 4">
              <a:extLst>
                <a:ext uri="{FF2B5EF4-FFF2-40B4-BE49-F238E27FC236}">
                  <a16:creationId xmlns:a16="http://schemas.microsoft.com/office/drawing/2014/main" id="{8591A18A-7559-4485-BC2C-6ACBBA9F87DF}"/>
                </a:ext>
              </a:extLst>
            </p:cNvPr>
            <p:cNvSpPr txBox="1"/>
            <p:nvPr/>
          </p:nvSpPr>
          <p:spPr>
            <a:xfrm>
              <a:off x="6860266" y="1678152"/>
              <a:ext cx="4823434"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EDA &amp; Data Preprocessing</a:t>
              </a:r>
              <a:endParaRPr lang="ko-KR" altLang="en-US" sz="2700" b="1" dirty="0">
                <a:solidFill>
                  <a:schemeClr val="bg1"/>
                </a:solidFill>
                <a:cs typeface="Arial" pitchFamily="34" charset="0"/>
              </a:endParaRPr>
            </a:p>
          </p:txBody>
        </p:sp>
        <p:sp>
          <p:nvSpPr>
            <p:cNvPr id="6" name="TextBox 5">
              <a:extLst>
                <a:ext uri="{FF2B5EF4-FFF2-40B4-BE49-F238E27FC236}">
                  <a16:creationId xmlns:a16="http://schemas.microsoft.com/office/drawing/2014/main" id="{95E3BD7D-EEC6-41FC-867D-95F2B71346B3}"/>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01</a:t>
              </a:r>
              <a:endParaRPr lang="ko-KR" altLang="en-US" sz="4400" b="1" dirty="0">
                <a:solidFill>
                  <a:schemeClr val="bg1"/>
                </a:solidFill>
                <a:cs typeface="Arial" pitchFamily="34" charset="0"/>
              </a:endParaRPr>
            </a:p>
          </p:txBody>
        </p:sp>
      </p:grpSp>
      <p:grpSp>
        <p:nvGrpSpPr>
          <p:cNvPr id="8" name="Group 7">
            <a:extLst>
              <a:ext uri="{FF2B5EF4-FFF2-40B4-BE49-F238E27FC236}">
                <a16:creationId xmlns:a16="http://schemas.microsoft.com/office/drawing/2014/main" id="{51E7642E-CD93-4445-B49C-21F1CF8B80D1}"/>
              </a:ext>
            </a:extLst>
          </p:cNvPr>
          <p:cNvGrpSpPr/>
          <p:nvPr/>
        </p:nvGrpSpPr>
        <p:grpSpPr>
          <a:xfrm>
            <a:off x="6305942" y="2820587"/>
            <a:ext cx="5419664" cy="1118026"/>
            <a:chOff x="6102442" y="1483456"/>
            <a:chExt cx="5419664" cy="1118026"/>
          </a:xfrm>
        </p:grpSpPr>
        <p:sp>
          <p:nvSpPr>
            <p:cNvPr id="9" name="TextBox 8">
              <a:extLst>
                <a:ext uri="{FF2B5EF4-FFF2-40B4-BE49-F238E27FC236}">
                  <a16:creationId xmlns:a16="http://schemas.microsoft.com/office/drawing/2014/main" id="{EC79CA3D-1245-4812-BE2C-A17717D31459}"/>
                </a:ext>
              </a:extLst>
            </p:cNvPr>
            <p:cNvSpPr txBox="1"/>
            <p:nvPr/>
          </p:nvSpPr>
          <p:spPr>
            <a:xfrm>
              <a:off x="6860266" y="1678152"/>
              <a:ext cx="4661840" cy="923330"/>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Select Variables</a:t>
              </a:r>
            </a:p>
            <a:p>
              <a:r>
                <a:rPr lang="en-US" altLang="ko-KR" sz="2700" b="1" dirty="0">
                  <a:solidFill>
                    <a:schemeClr val="bg1"/>
                  </a:solidFill>
                  <a:cs typeface="Arial" pitchFamily="34" charset="0"/>
                </a:rPr>
                <a:t> – Sequential algorithms</a:t>
              </a:r>
              <a:endParaRPr lang="ko-KR" altLang="en-US" sz="2700" b="1" dirty="0">
                <a:solidFill>
                  <a:schemeClr val="bg1"/>
                </a:solidFill>
                <a:cs typeface="Arial" pitchFamily="34" charset="0"/>
              </a:endParaRPr>
            </a:p>
          </p:txBody>
        </p:sp>
        <p:sp>
          <p:nvSpPr>
            <p:cNvPr id="10" name="TextBox 9">
              <a:extLst>
                <a:ext uri="{FF2B5EF4-FFF2-40B4-BE49-F238E27FC236}">
                  <a16:creationId xmlns:a16="http://schemas.microsoft.com/office/drawing/2014/main" id="{F627DDE9-FE7C-4B7E-A047-E092B6A88859}"/>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02</a:t>
              </a:r>
              <a:endParaRPr lang="ko-KR" altLang="en-US" sz="4400" b="1" dirty="0">
                <a:solidFill>
                  <a:schemeClr val="bg1"/>
                </a:solidFill>
                <a:cs typeface="Arial" pitchFamily="34" charset="0"/>
              </a:endParaRPr>
            </a:p>
          </p:txBody>
        </p:sp>
      </p:grpSp>
      <p:grpSp>
        <p:nvGrpSpPr>
          <p:cNvPr id="12" name="Group 11">
            <a:extLst>
              <a:ext uri="{FF2B5EF4-FFF2-40B4-BE49-F238E27FC236}">
                <a16:creationId xmlns:a16="http://schemas.microsoft.com/office/drawing/2014/main" id="{9D3E30DF-4F9D-4D5B-9110-CB46BA5063F2}"/>
              </a:ext>
            </a:extLst>
          </p:cNvPr>
          <p:cNvGrpSpPr/>
          <p:nvPr/>
        </p:nvGrpSpPr>
        <p:grpSpPr>
          <a:xfrm>
            <a:off x="6305942" y="3959579"/>
            <a:ext cx="5419664" cy="777510"/>
            <a:chOff x="6102442" y="1483456"/>
            <a:chExt cx="5419664" cy="777510"/>
          </a:xfrm>
        </p:grpSpPr>
        <p:sp>
          <p:nvSpPr>
            <p:cNvPr id="13" name="TextBox 12">
              <a:extLst>
                <a:ext uri="{FF2B5EF4-FFF2-40B4-BE49-F238E27FC236}">
                  <a16:creationId xmlns:a16="http://schemas.microsoft.com/office/drawing/2014/main" id="{5A5757E4-1723-4073-9FC5-1D351F20A151}"/>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Create &amp; Evaluate Models</a:t>
              </a:r>
              <a:endParaRPr lang="ko-KR" altLang="en-US" sz="2700" b="1" dirty="0">
                <a:solidFill>
                  <a:schemeClr val="bg1"/>
                </a:solidFill>
                <a:cs typeface="Arial" pitchFamily="34" charset="0"/>
              </a:endParaRPr>
            </a:p>
          </p:txBody>
        </p:sp>
        <p:sp>
          <p:nvSpPr>
            <p:cNvPr id="14" name="TextBox 13">
              <a:extLst>
                <a:ext uri="{FF2B5EF4-FFF2-40B4-BE49-F238E27FC236}">
                  <a16:creationId xmlns:a16="http://schemas.microsoft.com/office/drawing/2014/main" id="{D7B9AF74-CA02-49F9-88D7-98D77F70D10F}"/>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03</a:t>
              </a:r>
              <a:endParaRPr lang="ko-KR" altLang="en-US" sz="4400" b="1" dirty="0">
                <a:solidFill>
                  <a:schemeClr val="bg1"/>
                </a:solidFill>
                <a:cs typeface="Arial" pitchFamily="34" charset="0"/>
              </a:endParaRPr>
            </a:p>
          </p:txBody>
        </p:sp>
      </p:grpSp>
      <p:grpSp>
        <p:nvGrpSpPr>
          <p:cNvPr id="16" name="Group 15">
            <a:extLst>
              <a:ext uri="{FF2B5EF4-FFF2-40B4-BE49-F238E27FC236}">
                <a16:creationId xmlns:a16="http://schemas.microsoft.com/office/drawing/2014/main" id="{41FEFB00-F764-4A36-BDE0-EFBFFBAD9C92}"/>
              </a:ext>
            </a:extLst>
          </p:cNvPr>
          <p:cNvGrpSpPr/>
          <p:nvPr/>
        </p:nvGrpSpPr>
        <p:grpSpPr>
          <a:xfrm>
            <a:off x="6305942" y="5098571"/>
            <a:ext cx="5419664" cy="777510"/>
            <a:chOff x="6102442" y="1483456"/>
            <a:chExt cx="5419664" cy="777510"/>
          </a:xfrm>
        </p:grpSpPr>
        <p:sp>
          <p:nvSpPr>
            <p:cNvPr id="17" name="TextBox 16">
              <a:extLst>
                <a:ext uri="{FF2B5EF4-FFF2-40B4-BE49-F238E27FC236}">
                  <a16:creationId xmlns:a16="http://schemas.microsoft.com/office/drawing/2014/main" id="{493DF382-44DD-45C3-9704-34E8893BC3AC}"/>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Conclusion</a:t>
              </a:r>
              <a:endParaRPr lang="ko-KR" altLang="en-US" sz="2700" b="1" dirty="0">
                <a:solidFill>
                  <a:schemeClr val="bg1"/>
                </a:solidFill>
                <a:cs typeface="Arial" pitchFamily="34" charset="0"/>
              </a:endParaRPr>
            </a:p>
          </p:txBody>
        </p:sp>
        <p:sp>
          <p:nvSpPr>
            <p:cNvPr id="18" name="TextBox 17">
              <a:extLst>
                <a:ext uri="{FF2B5EF4-FFF2-40B4-BE49-F238E27FC236}">
                  <a16:creationId xmlns:a16="http://schemas.microsoft.com/office/drawing/2014/main" id="{8611BD74-B8C0-4D62-99FC-2DBC909A434D}"/>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04</a:t>
              </a:r>
              <a:endParaRPr lang="ko-KR" altLang="en-US" sz="4400" b="1" dirty="0">
                <a:solidFill>
                  <a:schemeClr val="bg1"/>
                </a:solidFill>
                <a:cs typeface="Arial" pitchFamily="34" charset="0"/>
              </a:endParaRPr>
            </a:p>
          </p:txBody>
        </p:sp>
      </p:grpSp>
      <p:sp>
        <p:nvSpPr>
          <p:cNvPr id="19" name="TextBox 18">
            <a:extLst>
              <a:ext uri="{FF2B5EF4-FFF2-40B4-BE49-F238E27FC236}">
                <a16:creationId xmlns:a16="http://schemas.microsoft.com/office/drawing/2014/main" id="{042C12F7-AE9B-40D2-A6C4-2F1B6BC860EE}"/>
              </a:ext>
            </a:extLst>
          </p:cNvPr>
          <p:cNvSpPr txBox="1"/>
          <p:nvPr/>
        </p:nvSpPr>
        <p:spPr>
          <a:xfrm>
            <a:off x="6420242" y="498912"/>
            <a:ext cx="4989896" cy="707886"/>
          </a:xfrm>
          <a:prstGeom prst="rect">
            <a:avLst/>
          </a:prstGeom>
          <a:noFill/>
        </p:spPr>
        <p:txBody>
          <a:bodyPr wrap="square" rtlCol="0" anchor="ctr">
            <a:spAutoFit/>
          </a:bodyPr>
          <a:lstStyle/>
          <a:p>
            <a:pPr algn="ctr"/>
            <a:r>
              <a:rPr lang="en-US" altLang="ko-KR" sz="4000" dirty="0">
                <a:solidFill>
                  <a:schemeClr val="bg1"/>
                </a:solidFill>
                <a:latin typeface="+mj-lt"/>
                <a:cs typeface="Arial" pitchFamily="34" charset="0"/>
              </a:rPr>
              <a:t>Table of Contents</a:t>
            </a:r>
            <a:endParaRPr lang="ko-KR" altLang="en-US" sz="4000" dirty="0">
              <a:solidFill>
                <a:schemeClr val="bg1"/>
              </a:solidFill>
              <a:latin typeface="+mj-lt"/>
              <a:cs typeface="Arial" pitchFamily="34" charset="0"/>
            </a:endParaRPr>
          </a:p>
        </p:txBody>
      </p:sp>
    </p:spTree>
    <p:extLst>
      <p:ext uri="{BB962C8B-B14F-4D97-AF65-F5344CB8AC3E}">
        <p14:creationId xmlns:p14="http://schemas.microsoft.com/office/powerpoint/2010/main" val="1401309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5DDAEA-CD33-44C9-815C-135FACCEEA54}"/>
              </a:ext>
            </a:extLst>
          </p:cNvPr>
          <p:cNvSpPr/>
          <p:nvPr/>
        </p:nvSpPr>
        <p:spPr>
          <a:xfrm>
            <a:off x="1757995" y="0"/>
            <a:ext cx="2628900" cy="177165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DAB4AFC-4A41-44BD-B4F3-A0FD1DAD16FD}"/>
              </a:ext>
            </a:extLst>
          </p:cNvPr>
          <p:cNvSpPr/>
          <p:nvPr/>
        </p:nvSpPr>
        <p:spPr>
          <a:xfrm>
            <a:off x="4781550" y="0"/>
            <a:ext cx="2628900" cy="177165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51AAF58-9E07-4119-8705-FE7626A87753}"/>
              </a:ext>
            </a:extLst>
          </p:cNvPr>
          <p:cNvSpPr/>
          <p:nvPr/>
        </p:nvSpPr>
        <p:spPr>
          <a:xfrm>
            <a:off x="7805105" y="0"/>
            <a:ext cx="2628900" cy="177165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12">
            <a:extLst>
              <a:ext uri="{FF2B5EF4-FFF2-40B4-BE49-F238E27FC236}">
                <a16:creationId xmlns:a16="http://schemas.microsoft.com/office/drawing/2014/main" id="{7D55495C-D7F9-48AA-9E60-16345302F50C}"/>
              </a:ext>
            </a:extLst>
          </p:cNvPr>
          <p:cNvSpPr>
            <a:spLocks noChangeAspect="1"/>
          </p:cNvSpPr>
          <p:nvPr/>
        </p:nvSpPr>
        <p:spPr>
          <a:xfrm>
            <a:off x="2046128" y="597095"/>
            <a:ext cx="428625" cy="510784"/>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Rounded Rectangle 3">
            <a:extLst>
              <a:ext uri="{FF2B5EF4-FFF2-40B4-BE49-F238E27FC236}">
                <a16:creationId xmlns:a16="http://schemas.microsoft.com/office/drawing/2014/main" id="{5C6013EE-DD03-4F6F-93B7-A485FEDE3BF0}"/>
              </a:ext>
            </a:extLst>
          </p:cNvPr>
          <p:cNvSpPr/>
          <p:nvPr/>
        </p:nvSpPr>
        <p:spPr>
          <a:xfrm>
            <a:off x="8055071" y="597095"/>
            <a:ext cx="627505" cy="510784"/>
          </a:xfrm>
          <a:custGeom>
            <a:avLst/>
            <a:gdLst/>
            <a:ahLst/>
            <a:cxnLst/>
            <a:rect l="l" t="t" r="r" b="b"/>
            <a:pathLst>
              <a:path w="2481182" h="2019660">
                <a:moveTo>
                  <a:pt x="1240591" y="1481245"/>
                </a:moveTo>
                <a:cubicBezTo>
                  <a:pt x="1201062" y="1481245"/>
                  <a:pt x="1169018" y="1511885"/>
                  <a:pt x="1169018" y="1549682"/>
                </a:cubicBezTo>
                <a:cubicBezTo>
                  <a:pt x="1169018" y="1587479"/>
                  <a:pt x="1201062" y="1618119"/>
                  <a:pt x="1240591" y="1618119"/>
                </a:cubicBezTo>
                <a:cubicBezTo>
                  <a:pt x="1280120" y="1618119"/>
                  <a:pt x="1312164" y="1587479"/>
                  <a:pt x="1312164" y="1549682"/>
                </a:cubicBezTo>
                <a:cubicBezTo>
                  <a:pt x="1312164" y="1511885"/>
                  <a:pt x="1280120" y="1481245"/>
                  <a:pt x="1240591" y="1481245"/>
                </a:cubicBezTo>
                <a:close/>
                <a:moveTo>
                  <a:pt x="95430" y="81527"/>
                </a:moveTo>
                <a:lnTo>
                  <a:pt x="95430" y="91249"/>
                </a:lnTo>
                <a:lnTo>
                  <a:pt x="95430" y="1336786"/>
                </a:lnTo>
                <a:lnTo>
                  <a:pt x="95430" y="1414360"/>
                </a:lnTo>
                <a:lnTo>
                  <a:pt x="2385752" y="1414360"/>
                </a:lnTo>
                <a:lnTo>
                  <a:pt x="2385752" y="1336786"/>
                </a:lnTo>
                <a:lnTo>
                  <a:pt x="2385752" y="91249"/>
                </a:lnTo>
                <a:lnTo>
                  <a:pt x="2385752" y="81527"/>
                </a:lnTo>
                <a:close/>
                <a:moveTo>
                  <a:pt x="82232" y="0"/>
                </a:moveTo>
                <a:lnTo>
                  <a:pt x="2398950" y="0"/>
                </a:lnTo>
                <a:cubicBezTo>
                  <a:pt x="2444366" y="0"/>
                  <a:pt x="2481182" y="33399"/>
                  <a:pt x="2481182" y="74597"/>
                </a:cubicBezTo>
                <a:lnTo>
                  <a:pt x="2481182" y="1613510"/>
                </a:lnTo>
                <a:cubicBezTo>
                  <a:pt x="2481182" y="1654709"/>
                  <a:pt x="2444366" y="1688107"/>
                  <a:pt x="2398950" y="1688107"/>
                </a:cubicBezTo>
                <a:lnTo>
                  <a:pt x="1569038" y="1688107"/>
                </a:lnTo>
                <a:lnTo>
                  <a:pt x="1643796" y="1974036"/>
                </a:lnTo>
                <a:lnTo>
                  <a:pt x="1876791" y="1974036"/>
                </a:lnTo>
                <a:cubicBezTo>
                  <a:pt x="1881184" y="1974036"/>
                  <a:pt x="1884744" y="1977440"/>
                  <a:pt x="1884744" y="1981640"/>
                </a:cubicBezTo>
                <a:lnTo>
                  <a:pt x="1884744" y="2012056"/>
                </a:lnTo>
                <a:cubicBezTo>
                  <a:pt x="1884744" y="2016256"/>
                  <a:pt x="1881184" y="2019660"/>
                  <a:pt x="1876791" y="2019660"/>
                </a:cubicBezTo>
                <a:lnTo>
                  <a:pt x="604391" y="2019660"/>
                </a:lnTo>
                <a:cubicBezTo>
                  <a:pt x="599998" y="2019660"/>
                  <a:pt x="596438" y="2016256"/>
                  <a:pt x="596438" y="2012056"/>
                </a:cubicBezTo>
                <a:lnTo>
                  <a:pt x="596438" y="1981640"/>
                </a:lnTo>
                <a:cubicBezTo>
                  <a:pt x="596438" y="1977440"/>
                  <a:pt x="599998" y="1974036"/>
                  <a:pt x="604391" y="1974036"/>
                </a:cubicBezTo>
                <a:lnTo>
                  <a:pt x="837388" y="1974036"/>
                </a:lnTo>
                <a:lnTo>
                  <a:pt x="912145" y="1688107"/>
                </a:lnTo>
                <a:lnTo>
                  <a:pt x="82232" y="1688107"/>
                </a:lnTo>
                <a:cubicBezTo>
                  <a:pt x="36817" y="1688107"/>
                  <a:pt x="0" y="1654709"/>
                  <a:pt x="0" y="1613510"/>
                </a:cubicBezTo>
                <a:lnTo>
                  <a:pt x="0" y="74597"/>
                </a:lnTo>
                <a:cubicBezTo>
                  <a:pt x="0" y="33399"/>
                  <a:pt x="36817" y="0"/>
                  <a:pt x="82232" y="0"/>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8" name="Trapezoid 18">
            <a:extLst>
              <a:ext uri="{FF2B5EF4-FFF2-40B4-BE49-F238E27FC236}">
                <a16:creationId xmlns:a16="http://schemas.microsoft.com/office/drawing/2014/main" id="{40605136-6FD3-458B-8CFF-0C4B7F3B24C2}"/>
              </a:ext>
            </a:extLst>
          </p:cNvPr>
          <p:cNvSpPr/>
          <p:nvPr/>
        </p:nvSpPr>
        <p:spPr>
          <a:xfrm rot="10800000">
            <a:off x="5007777" y="627487"/>
            <a:ext cx="813253" cy="450000"/>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solidFill>
                <a:schemeClr val="tx1">
                  <a:lumMod val="75000"/>
                  <a:lumOff val="25000"/>
                </a:schemeClr>
              </a:solidFill>
            </a:endParaRPr>
          </a:p>
        </p:txBody>
      </p:sp>
      <p:sp>
        <p:nvSpPr>
          <p:cNvPr id="12" name="TextBox 11">
            <a:extLst>
              <a:ext uri="{FF2B5EF4-FFF2-40B4-BE49-F238E27FC236}">
                <a16:creationId xmlns:a16="http://schemas.microsoft.com/office/drawing/2014/main" id="{F680607B-F20B-4EFF-A478-FA24CB2B9526}"/>
              </a:ext>
            </a:extLst>
          </p:cNvPr>
          <p:cNvSpPr txBox="1"/>
          <p:nvPr/>
        </p:nvSpPr>
        <p:spPr>
          <a:xfrm>
            <a:off x="0" y="2295779"/>
            <a:ext cx="12192000" cy="492443"/>
          </a:xfrm>
          <a:prstGeom prst="rect">
            <a:avLst/>
          </a:prstGeom>
          <a:solidFill>
            <a:schemeClr val="bg1">
              <a:alpha val="70000"/>
            </a:schemeClr>
          </a:solidFill>
        </p:spPr>
        <p:txBody>
          <a:bodyPr wrap="square" lIns="36000" tIns="0" rIns="36000" bIns="0" rtlCol="0" anchor="ctr">
            <a:spAutoFit/>
          </a:bodyPr>
          <a:lstStyle/>
          <a:p>
            <a:pPr algn="ctr"/>
            <a:r>
              <a:rPr lang="en-US" altLang="ko-KR" sz="3200" dirty="0">
                <a:solidFill>
                  <a:schemeClr val="accent1"/>
                </a:solidFill>
                <a:latin typeface="+mj-lt"/>
              </a:rPr>
              <a:t>1. EDA &amp; Data Preprocessing</a:t>
            </a:r>
          </a:p>
        </p:txBody>
      </p:sp>
    </p:spTree>
    <p:extLst>
      <p:ext uri="{BB962C8B-B14F-4D97-AF65-F5344CB8AC3E}">
        <p14:creationId xmlns:p14="http://schemas.microsoft.com/office/powerpoint/2010/main" val="1531459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EDA &amp; Data Preprocessing</a:t>
            </a:r>
          </a:p>
        </p:txBody>
      </p:sp>
      <p:pic>
        <p:nvPicPr>
          <p:cNvPr id="33" name="그림 32">
            <a:extLst>
              <a:ext uri="{FF2B5EF4-FFF2-40B4-BE49-F238E27FC236}">
                <a16:creationId xmlns:a16="http://schemas.microsoft.com/office/drawing/2014/main" id="{799E8DC4-CA95-4913-98A2-4B4AD3334559}"/>
              </a:ext>
            </a:extLst>
          </p:cNvPr>
          <p:cNvPicPr>
            <a:picLocks noChangeAspect="1"/>
          </p:cNvPicPr>
          <p:nvPr/>
        </p:nvPicPr>
        <p:blipFill rotWithShape="1">
          <a:blip r:embed="rId2"/>
          <a:srcRect r="5900"/>
          <a:stretch/>
        </p:blipFill>
        <p:spPr>
          <a:xfrm>
            <a:off x="224469" y="1572912"/>
            <a:ext cx="6804660" cy="2895871"/>
          </a:xfrm>
          <a:prstGeom prst="rect">
            <a:avLst/>
          </a:prstGeom>
        </p:spPr>
      </p:pic>
      <p:pic>
        <p:nvPicPr>
          <p:cNvPr id="34" name="그림 33">
            <a:extLst>
              <a:ext uri="{FF2B5EF4-FFF2-40B4-BE49-F238E27FC236}">
                <a16:creationId xmlns:a16="http://schemas.microsoft.com/office/drawing/2014/main" id="{46560A2F-8193-469C-833B-1F5A8EF9D68A}"/>
              </a:ext>
            </a:extLst>
          </p:cNvPr>
          <p:cNvPicPr>
            <a:picLocks noChangeAspect="1"/>
          </p:cNvPicPr>
          <p:nvPr/>
        </p:nvPicPr>
        <p:blipFill>
          <a:blip r:embed="rId3"/>
          <a:stretch>
            <a:fillRect/>
          </a:stretch>
        </p:blipFill>
        <p:spPr>
          <a:xfrm>
            <a:off x="7576379" y="1687218"/>
            <a:ext cx="4487570" cy="4269726"/>
          </a:xfrm>
          <a:prstGeom prst="rect">
            <a:avLst/>
          </a:prstGeom>
        </p:spPr>
      </p:pic>
      <p:sp>
        <p:nvSpPr>
          <p:cNvPr id="35" name="TextBox 34">
            <a:extLst>
              <a:ext uri="{FF2B5EF4-FFF2-40B4-BE49-F238E27FC236}">
                <a16:creationId xmlns:a16="http://schemas.microsoft.com/office/drawing/2014/main" id="{48BFB12C-EF4E-4DC1-9EAD-DA0FAA427766}"/>
              </a:ext>
            </a:extLst>
          </p:cNvPr>
          <p:cNvSpPr txBox="1"/>
          <p:nvPr/>
        </p:nvSpPr>
        <p:spPr>
          <a:xfrm>
            <a:off x="224469" y="4772029"/>
            <a:ext cx="7205031" cy="1200329"/>
          </a:xfrm>
          <a:prstGeom prst="rect">
            <a:avLst/>
          </a:prstGeom>
          <a:noFill/>
        </p:spPr>
        <p:txBody>
          <a:bodyPr wrap="square" rtlCol="0">
            <a:spAutoFit/>
          </a:bodyPr>
          <a:lstStyle/>
          <a:p>
            <a:r>
              <a:rPr lang="en-US" altLang="ko-KR" dirty="0"/>
              <a:t>First, I remake </a:t>
            </a:r>
            <a:r>
              <a:rPr lang="en-US" altLang="ko-KR" dirty="0" err="1"/>
              <a:t>DataFrame</a:t>
            </a:r>
            <a:r>
              <a:rPr lang="en-US" altLang="ko-KR" dirty="0"/>
              <a:t> which are merged result.csv and county_fact.csv. And I check null point, shape and columns. As a result, there is no null point at data and length is 3113, which is a small size I think.</a:t>
            </a:r>
            <a:endParaRPr lang="ko-KR" altLang="en-US" dirty="0"/>
          </a:p>
        </p:txBody>
      </p:sp>
    </p:spTree>
    <p:extLst>
      <p:ext uri="{BB962C8B-B14F-4D97-AF65-F5344CB8AC3E}">
        <p14:creationId xmlns:p14="http://schemas.microsoft.com/office/powerpoint/2010/main" val="2720491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EDA &amp; Data Preprocessing</a:t>
            </a:r>
          </a:p>
        </p:txBody>
      </p:sp>
      <p:pic>
        <p:nvPicPr>
          <p:cNvPr id="3" name="그림 2">
            <a:extLst>
              <a:ext uri="{FF2B5EF4-FFF2-40B4-BE49-F238E27FC236}">
                <a16:creationId xmlns:a16="http://schemas.microsoft.com/office/drawing/2014/main" id="{12A8B1DE-FA96-4415-895E-1C7E7A884CE1}"/>
              </a:ext>
            </a:extLst>
          </p:cNvPr>
          <p:cNvPicPr>
            <a:picLocks noChangeAspect="1"/>
          </p:cNvPicPr>
          <p:nvPr/>
        </p:nvPicPr>
        <p:blipFill>
          <a:blip r:embed="rId2"/>
          <a:stretch>
            <a:fillRect/>
          </a:stretch>
        </p:blipFill>
        <p:spPr>
          <a:xfrm>
            <a:off x="163312" y="1438646"/>
            <a:ext cx="6344168" cy="2142765"/>
          </a:xfrm>
          <a:prstGeom prst="rect">
            <a:avLst/>
          </a:prstGeom>
        </p:spPr>
      </p:pic>
      <p:pic>
        <p:nvPicPr>
          <p:cNvPr id="4" name="그림 3">
            <a:extLst>
              <a:ext uri="{FF2B5EF4-FFF2-40B4-BE49-F238E27FC236}">
                <a16:creationId xmlns:a16="http://schemas.microsoft.com/office/drawing/2014/main" id="{36C464C3-D51B-4138-B581-720E336ADFB1}"/>
              </a:ext>
            </a:extLst>
          </p:cNvPr>
          <p:cNvPicPr>
            <a:picLocks noChangeAspect="1"/>
          </p:cNvPicPr>
          <p:nvPr/>
        </p:nvPicPr>
        <p:blipFill>
          <a:blip r:embed="rId3"/>
          <a:stretch>
            <a:fillRect/>
          </a:stretch>
        </p:blipFill>
        <p:spPr>
          <a:xfrm>
            <a:off x="6516444" y="1489719"/>
            <a:ext cx="5512244" cy="3848100"/>
          </a:xfrm>
          <a:prstGeom prst="rect">
            <a:avLst/>
          </a:prstGeom>
        </p:spPr>
      </p:pic>
      <p:sp>
        <p:nvSpPr>
          <p:cNvPr id="5" name="TextBox 4">
            <a:extLst>
              <a:ext uri="{FF2B5EF4-FFF2-40B4-BE49-F238E27FC236}">
                <a16:creationId xmlns:a16="http://schemas.microsoft.com/office/drawing/2014/main" id="{7A9D04C4-1528-43A0-8DC2-4A83F4E46785}"/>
              </a:ext>
            </a:extLst>
          </p:cNvPr>
          <p:cNvSpPr txBox="1"/>
          <p:nvPr/>
        </p:nvSpPr>
        <p:spPr>
          <a:xfrm>
            <a:off x="79492" y="3992892"/>
            <a:ext cx="6344168" cy="1754326"/>
          </a:xfrm>
          <a:prstGeom prst="rect">
            <a:avLst/>
          </a:prstGeom>
          <a:noFill/>
        </p:spPr>
        <p:txBody>
          <a:bodyPr wrap="square" rtlCol="0">
            <a:spAutoFit/>
          </a:bodyPr>
          <a:lstStyle/>
          <a:p>
            <a:r>
              <a:rPr lang="en-US" altLang="ko-KR" dirty="0"/>
              <a:t>Our goal is to create a model that predicts targets with county_fact.csv data. </a:t>
            </a:r>
            <a:r>
              <a:rPr lang="en-US" altLang="ko-KR" u="sng" dirty="0"/>
              <a:t>And target is made using Democrats and </a:t>
            </a:r>
            <a:r>
              <a:rPr lang="en-US" altLang="ko-KR" u="sng" dirty="0" err="1"/>
              <a:t>Republicans’s</a:t>
            </a:r>
            <a:r>
              <a:rPr lang="en-US" altLang="ko-KR" u="sng" dirty="0"/>
              <a:t> vote rates</a:t>
            </a:r>
            <a:r>
              <a:rPr lang="en-US" altLang="ko-KR" dirty="0"/>
              <a:t>. So I think high correlation with ‘per_gop_2016’ is also high correlation with ‘target_2016’. So I check absolute amount of correlation variables and target.</a:t>
            </a:r>
            <a:endParaRPr lang="ko-KR" altLang="en-US" dirty="0"/>
          </a:p>
        </p:txBody>
      </p:sp>
    </p:spTree>
    <p:extLst>
      <p:ext uri="{BB962C8B-B14F-4D97-AF65-F5344CB8AC3E}">
        <p14:creationId xmlns:p14="http://schemas.microsoft.com/office/powerpoint/2010/main" val="2570349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EDA &amp; Data Preprocessing</a:t>
            </a:r>
          </a:p>
        </p:txBody>
      </p:sp>
      <p:pic>
        <p:nvPicPr>
          <p:cNvPr id="1026" name="Picture 2" descr="Python] 상관관계 분석 (correlation)">
            <a:extLst>
              <a:ext uri="{FF2B5EF4-FFF2-40B4-BE49-F238E27FC236}">
                <a16:creationId xmlns:a16="http://schemas.microsoft.com/office/drawing/2014/main" id="{98466DE1-2BC2-4EC3-B34B-238E40C3C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466" y="1562100"/>
            <a:ext cx="4762500" cy="2184534"/>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21E1EC0B-4105-48EC-B437-5A55940F24BE}"/>
              </a:ext>
            </a:extLst>
          </p:cNvPr>
          <p:cNvPicPr>
            <a:picLocks noChangeAspect="1"/>
          </p:cNvPicPr>
          <p:nvPr/>
        </p:nvPicPr>
        <p:blipFill>
          <a:blip r:embed="rId3"/>
          <a:stretch>
            <a:fillRect/>
          </a:stretch>
        </p:blipFill>
        <p:spPr>
          <a:xfrm>
            <a:off x="5384966" y="1604010"/>
            <a:ext cx="6403174" cy="2323334"/>
          </a:xfrm>
          <a:prstGeom prst="rect">
            <a:avLst/>
          </a:prstGeom>
        </p:spPr>
      </p:pic>
      <p:sp>
        <p:nvSpPr>
          <p:cNvPr id="4" name="TextBox 3">
            <a:extLst>
              <a:ext uri="{FF2B5EF4-FFF2-40B4-BE49-F238E27FC236}">
                <a16:creationId xmlns:a16="http://schemas.microsoft.com/office/drawing/2014/main" id="{00E2412B-473C-49D9-B982-CA577E0A6FDE}"/>
              </a:ext>
            </a:extLst>
          </p:cNvPr>
          <p:cNvSpPr txBox="1"/>
          <p:nvPr/>
        </p:nvSpPr>
        <p:spPr>
          <a:xfrm>
            <a:off x="622466" y="4465320"/>
            <a:ext cx="4612474" cy="646331"/>
          </a:xfrm>
          <a:prstGeom prst="rect">
            <a:avLst/>
          </a:prstGeom>
          <a:noFill/>
        </p:spPr>
        <p:txBody>
          <a:bodyPr wrap="square" rtlCol="0">
            <a:spAutoFit/>
          </a:bodyPr>
          <a:lstStyle/>
          <a:p>
            <a:r>
              <a:rPr lang="en-US" altLang="ko-KR" dirty="0"/>
              <a:t>For these table, I drop variable if r value is less than 0.3</a:t>
            </a:r>
            <a:endParaRPr lang="ko-KR" altLang="en-US" dirty="0"/>
          </a:p>
        </p:txBody>
      </p:sp>
      <p:pic>
        <p:nvPicPr>
          <p:cNvPr id="5" name="그림 4">
            <a:extLst>
              <a:ext uri="{FF2B5EF4-FFF2-40B4-BE49-F238E27FC236}">
                <a16:creationId xmlns:a16="http://schemas.microsoft.com/office/drawing/2014/main" id="{6DC1FBB6-34CF-479F-8F34-AC261254ED9C}"/>
              </a:ext>
            </a:extLst>
          </p:cNvPr>
          <p:cNvPicPr>
            <a:picLocks noChangeAspect="1"/>
          </p:cNvPicPr>
          <p:nvPr/>
        </p:nvPicPr>
        <p:blipFill>
          <a:blip r:embed="rId4"/>
          <a:stretch>
            <a:fillRect/>
          </a:stretch>
        </p:blipFill>
        <p:spPr>
          <a:xfrm>
            <a:off x="5384966" y="4091340"/>
            <a:ext cx="6511760" cy="1237543"/>
          </a:xfrm>
          <a:prstGeom prst="rect">
            <a:avLst/>
          </a:prstGeom>
        </p:spPr>
      </p:pic>
    </p:spTree>
    <p:extLst>
      <p:ext uri="{BB962C8B-B14F-4D97-AF65-F5344CB8AC3E}">
        <p14:creationId xmlns:p14="http://schemas.microsoft.com/office/powerpoint/2010/main" val="481074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5DDAEA-CD33-44C9-815C-135FACCEEA54}"/>
              </a:ext>
            </a:extLst>
          </p:cNvPr>
          <p:cNvSpPr/>
          <p:nvPr/>
        </p:nvSpPr>
        <p:spPr>
          <a:xfrm>
            <a:off x="1757995" y="0"/>
            <a:ext cx="2628900" cy="177165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DAB4AFC-4A41-44BD-B4F3-A0FD1DAD16FD}"/>
              </a:ext>
            </a:extLst>
          </p:cNvPr>
          <p:cNvSpPr/>
          <p:nvPr/>
        </p:nvSpPr>
        <p:spPr>
          <a:xfrm>
            <a:off x="4781550" y="0"/>
            <a:ext cx="2628900" cy="177165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51AAF58-9E07-4119-8705-FE7626A87753}"/>
              </a:ext>
            </a:extLst>
          </p:cNvPr>
          <p:cNvSpPr/>
          <p:nvPr/>
        </p:nvSpPr>
        <p:spPr>
          <a:xfrm>
            <a:off x="7805105" y="0"/>
            <a:ext cx="2628900" cy="177165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12">
            <a:extLst>
              <a:ext uri="{FF2B5EF4-FFF2-40B4-BE49-F238E27FC236}">
                <a16:creationId xmlns:a16="http://schemas.microsoft.com/office/drawing/2014/main" id="{7D55495C-D7F9-48AA-9E60-16345302F50C}"/>
              </a:ext>
            </a:extLst>
          </p:cNvPr>
          <p:cNvSpPr>
            <a:spLocks noChangeAspect="1"/>
          </p:cNvSpPr>
          <p:nvPr/>
        </p:nvSpPr>
        <p:spPr>
          <a:xfrm>
            <a:off x="2046128" y="597095"/>
            <a:ext cx="428625" cy="510784"/>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Rounded Rectangle 3">
            <a:extLst>
              <a:ext uri="{FF2B5EF4-FFF2-40B4-BE49-F238E27FC236}">
                <a16:creationId xmlns:a16="http://schemas.microsoft.com/office/drawing/2014/main" id="{5C6013EE-DD03-4F6F-93B7-A485FEDE3BF0}"/>
              </a:ext>
            </a:extLst>
          </p:cNvPr>
          <p:cNvSpPr/>
          <p:nvPr/>
        </p:nvSpPr>
        <p:spPr>
          <a:xfrm>
            <a:off x="8055071" y="597095"/>
            <a:ext cx="627505" cy="510784"/>
          </a:xfrm>
          <a:custGeom>
            <a:avLst/>
            <a:gdLst/>
            <a:ahLst/>
            <a:cxnLst/>
            <a:rect l="l" t="t" r="r" b="b"/>
            <a:pathLst>
              <a:path w="2481182" h="2019660">
                <a:moveTo>
                  <a:pt x="1240591" y="1481245"/>
                </a:moveTo>
                <a:cubicBezTo>
                  <a:pt x="1201062" y="1481245"/>
                  <a:pt x="1169018" y="1511885"/>
                  <a:pt x="1169018" y="1549682"/>
                </a:cubicBezTo>
                <a:cubicBezTo>
                  <a:pt x="1169018" y="1587479"/>
                  <a:pt x="1201062" y="1618119"/>
                  <a:pt x="1240591" y="1618119"/>
                </a:cubicBezTo>
                <a:cubicBezTo>
                  <a:pt x="1280120" y="1618119"/>
                  <a:pt x="1312164" y="1587479"/>
                  <a:pt x="1312164" y="1549682"/>
                </a:cubicBezTo>
                <a:cubicBezTo>
                  <a:pt x="1312164" y="1511885"/>
                  <a:pt x="1280120" y="1481245"/>
                  <a:pt x="1240591" y="1481245"/>
                </a:cubicBezTo>
                <a:close/>
                <a:moveTo>
                  <a:pt x="95430" y="81527"/>
                </a:moveTo>
                <a:lnTo>
                  <a:pt x="95430" y="91249"/>
                </a:lnTo>
                <a:lnTo>
                  <a:pt x="95430" y="1336786"/>
                </a:lnTo>
                <a:lnTo>
                  <a:pt x="95430" y="1414360"/>
                </a:lnTo>
                <a:lnTo>
                  <a:pt x="2385752" y="1414360"/>
                </a:lnTo>
                <a:lnTo>
                  <a:pt x="2385752" y="1336786"/>
                </a:lnTo>
                <a:lnTo>
                  <a:pt x="2385752" y="91249"/>
                </a:lnTo>
                <a:lnTo>
                  <a:pt x="2385752" y="81527"/>
                </a:lnTo>
                <a:close/>
                <a:moveTo>
                  <a:pt x="82232" y="0"/>
                </a:moveTo>
                <a:lnTo>
                  <a:pt x="2398950" y="0"/>
                </a:lnTo>
                <a:cubicBezTo>
                  <a:pt x="2444366" y="0"/>
                  <a:pt x="2481182" y="33399"/>
                  <a:pt x="2481182" y="74597"/>
                </a:cubicBezTo>
                <a:lnTo>
                  <a:pt x="2481182" y="1613510"/>
                </a:lnTo>
                <a:cubicBezTo>
                  <a:pt x="2481182" y="1654709"/>
                  <a:pt x="2444366" y="1688107"/>
                  <a:pt x="2398950" y="1688107"/>
                </a:cubicBezTo>
                <a:lnTo>
                  <a:pt x="1569038" y="1688107"/>
                </a:lnTo>
                <a:lnTo>
                  <a:pt x="1643796" y="1974036"/>
                </a:lnTo>
                <a:lnTo>
                  <a:pt x="1876791" y="1974036"/>
                </a:lnTo>
                <a:cubicBezTo>
                  <a:pt x="1881184" y="1974036"/>
                  <a:pt x="1884744" y="1977440"/>
                  <a:pt x="1884744" y="1981640"/>
                </a:cubicBezTo>
                <a:lnTo>
                  <a:pt x="1884744" y="2012056"/>
                </a:lnTo>
                <a:cubicBezTo>
                  <a:pt x="1884744" y="2016256"/>
                  <a:pt x="1881184" y="2019660"/>
                  <a:pt x="1876791" y="2019660"/>
                </a:cubicBezTo>
                <a:lnTo>
                  <a:pt x="604391" y="2019660"/>
                </a:lnTo>
                <a:cubicBezTo>
                  <a:pt x="599998" y="2019660"/>
                  <a:pt x="596438" y="2016256"/>
                  <a:pt x="596438" y="2012056"/>
                </a:cubicBezTo>
                <a:lnTo>
                  <a:pt x="596438" y="1981640"/>
                </a:lnTo>
                <a:cubicBezTo>
                  <a:pt x="596438" y="1977440"/>
                  <a:pt x="599998" y="1974036"/>
                  <a:pt x="604391" y="1974036"/>
                </a:cubicBezTo>
                <a:lnTo>
                  <a:pt x="837388" y="1974036"/>
                </a:lnTo>
                <a:lnTo>
                  <a:pt x="912145" y="1688107"/>
                </a:lnTo>
                <a:lnTo>
                  <a:pt x="82232" y="1688107"/>
                </a:lnTo>
                <a:cubicBezTo>
                  <a:pt x="36817" y="1688107"/>
                  <a:pt x="0" y="1654709"/>
                  <a:pt x="0" y="1613510"/>
                </a:cubicBezTo>
                <a:lnTo>
                  <a:pt x="0" y="74597"/>
                </a:lnTo>
                <a:cubicBezTo>
                  <a:pt x="0" y="33399"/>
                  <a:pt x="36817" y="0"/>
                  <a:pt x="82232" y="0"/>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8" name="Trapezoid 18">
            <a:extLst>
              <a:ext uri="{FF2B5EF4-FFF2-40B4-BE49-F238E27FC236}">
                <a16:creationId xmlns:a16="http://schemas.microsoft.com/office/drawing/2014/main" id="{40605136-6FD3-458B-8CFF-0C4B7F3B24C2}"/>
              </a:ext>
            </a:extLst>
          </p:cNvPr>
          <p:cNvSpPr/>
          <p:nvPr/>
        </p:nvSpPr>
        <p:spPr>
          <a:xfrm rot="10800000">
            <a:off x="5007777" y="627487"/>
            <a:ext cx="813253" cy="450000"/>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solidFill>
                <a:schemeClr val="tx1">
                  <a:lumMod val="75000"/>
                  <a:lumOff val="25000"/>
                </a:schemeClr>
              </a:solidFill>
            </a:endParaRPr>
          </a:p>
        </p:txBody>
      </p:sp>
      <p:sp>
        <p:nvSpPr>
          <p:cNvPr id="12" name="TextBox 11">
            <a:extLst>
              <a:ext uri="{FF2B5EF4-FFF2-40B4-BE49-F238E27FC236}">
                <a16:creationId xmlns:a16="http://schemas.microsoft.com/office/drawing/2014/main" id="{F680607B-F20B-4EFF-A478-FA24CB2B9526}"/>
              </a:ext>
            </a:extLst>
          </p:cNvPr>
          <p:cNvSpPr txBox="1"/>
          <p:nvPr/>
        </p:nvSpPr>
        <p:spPr>
          <a:xfrm>
            <a:off x="0" y="2295779"/>
            <a:ext cx="12192000" cy="492443"/>
          </a:xfrm>
          <a:prstGeom prst="rect">
            <a:avLst/>
          </a:prstGeom>
          <a:solidFill>
            <a:schemeClr val="bg1">
              <a:alpha val="70000"/>
            </a:schemeClr>
          </a:solidFill>
        </p:spPr>
        <p:txBody>
          <a:bodyPr wrap="square" lIns="36000" tIns="0" rIns="36000" bIns="0" rtlCol="0" anchor="ctr">
            <a:spAutoFit/>
          </a:bodyPr>
          <a:lstStyle/>
          <a:p>
            <a:pPr algn="ctr"/>
            <a:r>
              <a:rPr lang="en-US" altLang="ko-KR" sz="3200" dirty="0">
                <a:solidFill>
                  <a:schemeClr val="accent1"/>
                </a:solidFill>
                <a:latin typeface="+mj-lt"/>
              </a:rPr>
              <a:t>2. Select Variables – Sequential algorithms</a:t>
            </a:r>
          </a:p>
        </p:txBody>
      </p:sp>
    </p:spTree>
    <p:extLst>
      <p:ext uri="{BB962C8B-B14F-4D97-AF65-F5344CB8AC3E}">
        <p14:creationId xmlns:p14="http://schemas.microsoft.com/office/powerpoint/2010/main" val="567686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0" y="339509"/>
            <a:ext cx="12085319" cy="724247"/>
          </a:xfrm>
          <a:prstGeom prst="rect">
            <a:avLst/>
          </a:prstGeom>
        </p:spPr>
        <p:txBody>
          <a:bodyPr/>
          <a:lstStyle/>
          <a:p>
            <a:r>
              <a:rPr lang="en-US" altLang="ko-KR" dirty="0"/>
              <a:t>Sequential algorithms</a:t>
            </a:r>
            <a:endParaRPr lang="en-US" dirty="0"/>
          </a:p>
        </p:txBody>
      </p:sp>
      <p:pic>
        <p:nvPicPr>
          <p:cNvPr id="4" name="그림 3">
            <a:extLst>
              <a:ext uri="{FF2B5EF4-FFF2-40B4-BE49-F238E27FC236}">
                <a16:creationId xmlns:a16="http://schemas.microsoft.com/office/drawing/2014/main" id="{AB022506-7E1D-46BB-AE28-90860AD7F529}"/>
              </a:ext>
            </a:extLst>
          </p:cNvPr>
          <p:cNvPicPr>
            <a:picLocks noChangeAspect="1"/>
          </p:cNvPicPr>
          <p:nvPr/>
        </p:nvPicPr>
        <p:blipFill>
          <a:blip r:embed="rId2"/>
          <a:stretch>
            <a:fillRect/>
          </a:stretch>
        </p:blipFill>
        <p:spPr>
          <a:xfrm>
            <a:off x="205740" y="1162817"/>
            <a:ext cx="5114008" cy="2167124"/>
          </a:xfrm>
          <a:prstGeom prst="rect">
            <a:avLst/>
          </a:prstGeom>
        </p:spPr>
      </p:pic>
      <p:pic>
        <p:nvPicPr>
          <p:cNvPr id="5" name="그림 4">
            <a:extLst>
              <a:ext uri="{FF2B5EF4-FFF2-40B4-BE49-F238E27FC236}">
                <a16:creationId xmlns:a16="http://schemas.microsoft.com/office/drawing/2014/main" id="{73D82A00-2B10-4517-A47A-7F3008A0375F}"/>
              </a:ext>
            </a:extLst>
          </p:cNvPr>
          <p:cNvPicPr>
            <a:picLocks noChangeAspect="1"/>
          </p:cNvPicPr>
          <p:nvPr/>
        </p:nvPicPr>
        <p:blipFill>
          <a:blip r:embed="rId3"/>
          <a:stretch>
            <a:fillRect/>
          </a:stretch>
        </p:blipFill>
        <p:spPr>
          <a:xfrm>
            <a:off x="5084301" y="1162816"/>
            <a:ext cx="6901959" cy="5123684"/>
          </a:xfrm>
          <a:prstGeom prst="rect">
            <a:avLst/>
          </a:prstGeom>
        </p:spPr>
      </p:pic>
      <p:sp>
        <p:nvSpPr>
          <p:cNvPr id="6" name="TextBox 5">
            <a:extLst>
              <a:ext uri="{FF2B5EF4-FFF2-40B4-BE49-F238E27FC236}">
                <a16:creationId xmlns:a16="http://schemas.microsoft.com/office/drawing/2014/main" id="{EA7173BA-47BA-4F18-9848-7C064EE76C7E}"/>
              </a:ext>
            </a:extLst>
          </p:cNvPr>
          <p:cNvSpPr txBox="1"/>
          <p:nvPr/>
        </p:nvSpPr>
        <p:spPr>
          <a:xfrm>
            <a:off x="192261" y="3528060"/>
            <a:ext cx="4892040" cy="2308324"/>
          </a:xfrm>
          <a:prstGeom prst="rect">
            <a:avLst/>
          </a:prstGeom>
          <a:noFill/>
        </p:spPr>
        <p:txBody>
          <a:bodyPr wrap="square" rtlCol="0">
            <a:spAutoFit/>
          </a:bodyPr>
          <a:lstStyle/>
          <a:p>
            <a:r>
              <a:rPr lang="en-US" altLang="ko-KR" dirty="0"/>
              <a:t>However correlation is different to causal relation. For example, When there are data that sell ice cream well in summer and data that sell umbrellas well in summer, comparing the two data, umbrella sales and ice cream sales do not have a causal relationship, but correlation is high. That's why I'm going to use the ‘Sequential Algorithms’.</a:t>
            </a:r>
            <a:endParaRPr lang="ko-KR" altLang="en-US" dirty="0"/>
          </a:p>
        </p:txBody>
      </p:sp>
    </p:spTree>
    <p:extLst>
      <p:ext uri="{BB962C8B-B14F-4D97-AF65-F5344CB8AC3E}">
        <p14:creationId xmlns:p14="http://schemas.microsoft.com/office/powerpoint/2010/main" val="4241819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altLang="ko-KR" dirty="0"/>
              <a:t>Sequential algorithms</a:t>
            </a:r>
          </a:p>
        </p:txBody>
      </p:sp>
      <p:pic>
        <p:nvPicPr>
          <p:cNvPr id="3" name="그림 2">
            <a:extLst>
              <a:ext uri="{FF2B5EF4-FFF2-40B4-BE49-F238E27FC236}">
                <a16:creationId xmlns:a16="http://schemas.microsoft.com/office/drawing/2014/main" id="{C59E1047-CE7B-43BF-B533-9583DA3CE37A}"/>
              </a:ext>
            </a:extLst>
          </p:cNvPr>
          <p:cNvPicPr>
            <a:picLocks noChangeAspect="1"/>
          </p:cNvPicPr>
          <p:nvPr/>
        </p:nvPicPr>
        <p:blipFill rotWithShape="1">
          <a:blip r:embed="rId2"/>
          <a:srcRect t="39907"/>
          <a:stretch/>
        </p:blipFill>
        <p:spPr>
          <a:xfrm>
            <a:off x="190500" y="1782314"/>
            <a:ext cx="4539212" cy="2254754"/>
          </a:xfrm>
          <a:prstGeom prst="rect">
            <a:avLst/>
          </a:prstGeom>
        </p:spPr>
      </p:pic>
      <p:pic>
        <p:nvPicPr>
          <p:cNvPr id="4" name="그림 3">
            <a:extLst>
              <a:ext uri="{FF2B5EF4-FFF2-40B4-BE49-F238E27FC236}">
                <a16:creationId xmlns:a16="http://schemas.microsoft.com/office/drawing/2014/main" id="{2950324F-F7D8-401B-9826-D99CDAE01BD8}"/>
              </a:ext>
            </a:extLst>
          </p:cNvPr>
          <p:cNvPicPr>
            <a:picLocks noChangeAspect="1"/>
          </p:cNvPicPr>
          <p:nvPr/>
        </p:nvPicPr>
        <p:blipFill>
          <a:blip r:embed="rId3"/>
          <a:stretch>
            <a:fillRect/>
          </a:stretch>
        </p:blipFill>
        <p:spPr>
          <a:xfrm>
            <a:off x="190500" y="4037068"/>
            <a:ext cx="4539212" cy="2605081"/>
          </a:xfrm>
          <a:prstGeom prst="rect">
            <a:avLst/>
          </a:prstGeom>
        </p:spPr>
      </p:pic>
      <p:pic>
        <p:nvPicPr>
          <p:cNvPr id="5" name="그림 4">
            <a:extLst>
              <a:ext uri="{FF2B5EF4-FFF2-40B4-BE49-F238E27FC236}">
                <a16:creationId xmlns:a16="http://schemas.microsoft.com/office/drawing/2014/main" id="{C310570B-9090-4253-9CF9-99EAC3F6CDC9}"/>
              </a:ext>
            </a:extLst>
          </p:cNvPr>
          <p:cNvPicPr>
            <a:picLocks noChangeAspect="1"/>
          </p:cNvPicPr>
          <p:nvPr/>
        </p:nvPicPr>
        <p:blipFill>
          <a:blip r:embed="rId4"/>
          <a:stretch>
            <a:fillRect/>
          </a:stretch>
        </p:blipFill>
        <p:spPr>
          <a:xfrm>
            <a:off x="7427995" y="1223009"/>
            <a:ext cx="4672565" cy="5419139"/>
          </a:xfrm>
          <a:prstGeom prst="rect">
            <a:avLst/>
          </a:prstGeom>
        </p:spPr>
      </p:pic>
      <p:pic>
        <p:nvPicPr>
          <p:cNvPr id="6" name="그림 5">
            <a:extLst>
              <a:ext uri="{FF2B5EF4-FFF2-40B4-BE49-F238E27FC236}">
                <a16:creationId xmlns:a16="http://schemas.microsoft.com/office/drawing/2014/main" id="{E3F26264-2300-4554-86EE-49866CB92840}"/>
              </a:ext>
            </a:extLst>
          </p:cNvPr>
          <p:cNvPicPr>
            <a:picLocks noChangeAspect="1"/>
          </p:cNvPicPr>
          <p:nvPr/>
        </p:nvPicPr>
        <p:blipFill rotWithShape="1">
          <a:blip r:embed="rId2"/>
          <a:srcRect b="85093"/>
          <a:stretch/>
        </p:blipFill>
        <p:spPr>
          <a:xfrm>
            <a:off x="190500" y="1223010"/>
            <a:ext cx="4539212" cy="559304"/>
          </a:xfrm>
          <a:prstGeom prst="rect">
            <a:avLst/>
          </a:prstGeom>
        </p:spPr>
      </p:pic>
      <p:sp>
        <p:nvSpPr>
          <p:cNvPr id="7" name="TextBox 6">
            <a:extLst>
              <a:ext uri="{FF2B5EF4-FFF2-40B4-BE49-F238E27FC236}">
                <a16:creationId xmlns:a16="http://schemas.microsoft.com/office/drawing/2014/main" id="{D107A961-0FD8-4D90-AA23-118D06B1A94E}"/>
              </a:ext>
            </a:extLst>
          </p:cNvPr>
          <p:cNvSpPr txBox="1"/>
          <p:nvPr/>
        </p:nvSpPr>
        <p:spPr>
          <a:xfrm>
            <a:off x="4641382" y="1577340"/>
            <a:ext cx="2809473" cy="3970318"/>
          </a:xfrm>
          <a:prstGeom prst="rect">
            <a:avLst/>
          </a:prstGeom>
          <a:noFill/>
        </p:spPr>
        <p:txBody>
          <a:bodyPr wrap="square" rtlCol="0">
            <a:spAutoFit/>
          </a:bodyPr>
          <a:lstStyle/>
          <a:p>
            <a:r>
              <a:rPr lang="en-US" altLang="ko-KR" dirty="0"/>
              <a:t>So I use stepwise algorithm which is removes a variable that starts from a model that contains all variables and is most unhelpful to the baseline statistic, or adds the variable that best improves the baseline statistic among the variables that are missing from the model. Repeatedly adding or removing these variables.</a:t>
            </a:r>
            <a:endParaRPr lang="ko-KR" altLang="en-US" dirty="0"/>
          </a:p>
        </p:txBody>
      </p:sp>
    </p:spTree>
    <p:extLst>
      <p:ext uri="{BB962C8B-B14F-4D97-AF65-F5344CB8AC3E}">
        <p14:creationId xmlns:p14="http://schemas.microsoft.com/office/powerpoint/2010/main" val="2298555829"/>
      </p:ext>
    </p:extLst>
  </p:cSld>
  <p:clrMapOvr>
    <a:masterClrMapping/>
  </p:clrMapOvr>
</p:sld>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ysClr val="windowText" lastClr="000000"/>
      </a:dk1>
      <a:lt1>
        <a:sysClr val="window" lastClr="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2833</TotalTime>
  <Words>614</Words>
  <Application>Microsoft Office PowerPoint</Application>
  <PresentationFormat>와이드스크린</PresentationFormat>
  <Paragraphs>42</Paragraphs>
  <Slides>17</Slides>
  <Notes>0</Notes>
  <HiddenSlides>0</HiddenSlides>
  <MMClips>0</MMClips>
  <ScaleCrop>false</ScaleCrop>
  <HeadingPairs>
    <vt:vector size="6" baseType="variant">
      <vt:variant>
        <vt:lpstr>사용한 글꼴</vt:lpstr>
      </vt:variant>
      <vt:variant>
        <vt:i4>1</vt:i4>
      </vt:variant>
      <vt:variant>
        <vt:lpstr>테마</vt:lpstr>
      </vt:variant>
      <vt:variant>
        <vt:i4>3</vt:i4>
      </vt:variant>
      <vt:variant>
        <vt:lpstr>슬라이드 제목</vt:lpstr>
      </vt:variant>
      <vt:variant>
        <vt:i4>17</vt:i4>
      </vt:variant>
    </vt:vector>
  </HeadingPairs>
  <TitlesOfParts>
    <vt:vector size="21" baseType="lpstr">
      <vt:lpstr>Arial</vt:lpstr>
      <vt:lpstr>Cover and End Slide Master</vt:lpstr>
      <vt:lpstr>Contents Slide Master</vt:lpstr>
      <vt:lpstr>Section Break Slide Master</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LeeSungHo</cp:lastModifiedBy>
  <cp:revision>172</cp:revision>
  <dcterms:created xsi:type="dcterms:W3CDTF">2019-01-14T06:35:35Z</dcterms:created>
  <dcterms:modified xsi:type="dcterms:W3CDTF">2020-10-14T11:06:07Z</dcterms:modified>
</cp:coreProperties>
</file>